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Default Extension="gif" ContentType="image/gif"/>
  <Default Extension="svg" ContentType="image/svg+xml"/>
  <Default Extension="bmp" ContentType="image/bmp"/>
  <Default Extension="emf" ContentType="image/x-emf"/>
  <Default Extension="wmf" ContentType="image/x-wmf"/>
  <Default Extension="tiff" ContentType="image/tiff"/>
  <Default Extension="pdf" ContentType="application/pdf"/>
  <Default Extension="jpg" ContentType="application/octet-stream"/>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3" Type="http://schemas.openxmlformats.org/package/2006/relationships/metadata/core-properties" Target="docProps/core.xml"/>
<Relationship Id="rId2" Type="http://schemas.openxmlformats.org/package/2006/relationships/metadata/thumbnail" Target="docProps/thumbnail.jpeg"/>
<Relationship Id="rId1" Type="http://schemas.openxmlformats.org/officeDocument/2006/relationships/officeDocument" Target="ppt/presentation.xml"/>
<Relationship Id="rId4"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0" r:id="rId1"/>
  </p:sldMasterIdLst>
  <p:notesMasterIdLst>
    <p:notesMasterId r:id="rId4"/>
  </p:notesMasterIdLst>
  <p:sldIdLst>
    <p:sldId id="256" r:id="rId2"/>
    <p:sldId id="257" r:id="rId3"/>
  </p:sldIdLst>
  <p:sldSz cx="6858000" cy="9144000" type="letter"/>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14131"/>
    <a:srgbClr val="95572B"/>
    <a:srgbClr val="346076"/>
    <a:srgbClr val="F7EFD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992" autoAdjust="0"/>
    <p:restoredTop sz="94609" autoAdjust="0"/>
  </p:normalViewPr>
  <p:slideViewPr>
    <p:cSldViewPr snapToGrid="0">
      <p:cViewPr>
        <p:scale>
          <a:sx n="160" d="100"/>
          <a:sy n="160" d="100"/>
        </p:scale>
        <p:origin x="1194" y="-972"/>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84" d="100"/>
          <a:sy n="84" d="100"/>
        </p:scale>
        <p:origin x="3162" y="96"/>
      </p:cViewPr>
      <p:guideLst/>
    </p:cSldViewPr>
  </p:notesViewPr>
  <p:gridSpacing cx="76200" cy="76200"/>
</p:viewPr>
</file>

<file path=ppt/_rels/presentation.xml.rels><?xml version="1.0" encoding="UTF-8" standalone="yes"?>

<Relationships  xmlns="http://schemas.openxmlformats.org/package/2006/relationships">
<Relationship Id="rId8" Type="http://schemas.openxmlformats.org/officeDocument/2006/relationships/tableStyles" Target="tableStyles.xml"/>
<Relationship Id="rId3" Type="http://schemas.openxmlformats.org/officeDocument/2006/relationships/slide" Target="slides/slide2.xml"/>
<Relationship Id="rId7" Type="http://schemas.openxmlformats.org/officeDocument/2006/relationships/theme" Target="theme/theme1.xml"/>
<Relationship Id="rId2" Type="http://schemas.openxmlformats.org/officeDocument/2006/relationships/slide" Target="slides/slide1.xml"/>
<Relationship Id="rId1" Type="http://schemas.openxmlformats.org/officeDocument/2006/relationships/slideMaster" Target="slideMasters/slideMaster1.xml"/>
<Relationship Id="rId6" Type="http://schemas.openxmlformats.org/officeDocument/2006/relationships/viewProps" Target="viewProps.xml"/>
<Relationship Id="rId5" Type="http://schemas.openxmlformats.org/officeDocument/2006/relationships/presProps" Target="presProps.xml"/>
<Relationship Id="rId4" Type="http://schemas.openxmlformats.org/officeDocument/2006/relationships/notesMaster" Target="notesMasters/notesMaster1.xml"/>
</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CE77078-1DDA-4FB0-978A-F49B761B1A64}" type="datetimeFigureOut">
              <a:rPr lang="en-US" smtClean="0"/>
              <a:t>8/21/2026</a:t>
            </a:fld>
            <a:endParaRPr lang="en-US"/>
          </a:p>
        </p:txBody>
      </p:sp>
      <p:sp>
        <p:nvSpPr>
          <p:cNvPr id="4" name="Slide Image Placeholder 3"/>
          <p:cNvSpPr>
            <a:spLocks noGrp="1" noRot="1" noChangeAspect="1"/>
          </p:cNvSpPr>
          <p:nvPr>
            <p:ph type="sldImg" idx="2"/>
          </p:nvPr>
        </p:nvSpPr>
        <p:spPr>
          <a:xfrm>
            <a:off x="2271713" y="1143000"/>
            <a:ext cx="2314575"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F2F5A61-B505-44EC-B54D-944AEA106521}" type="slidenum">
              <a:rPr lang="en-US" smtClean="0"/>
              <a:t>‹#›</a:t>
            </a:fld>
            <a:endParaRPr lang="en-US"/>
          </a:p>
        </p:txBody>
      </p:sp>
    </p:spTree>
    <p:extLst>
      <p:ext uri="{BB962C8B-B14F-4D97-AF65-F5344CB8AC3E}">
        <p14:creationId xmlns:p14="http://schemas.microsoft.com/office/powerpoint/2010/main" val="25276135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2" Type="http://schemas.openxmlformats.org/officeDocument/2006/relationships/slide" Target="../slides/slide1.xml"/>
<Relationship Id="rId1" Type="http://schemas.openxmlformats.org/officeDocument/2006/relationships/notesMaster" Target="../notesMasters/notesMaster1.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F2F5A61-B505-44EC-B54D-944AEA106521}" type="slidenum">
              <a:rPr lang="en-US" smtClean="0"/>
              <a:t>1</a:t>
            </a:fld>
            <a:endParaRPr lang="en-US"/>
          </a:p>
        </p:txBody>
      </p:sp>
    </p:spTree>
    <p:extLst>
      <p:ext uri="{BB962C8B-B14F-4D97-AF65-F5344CB8AC3E}">
        <p14:creationId xmlns:p14="http://schemas.microsoft.com/office/powerpoint/2010/main" val="4083786013"/>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hyperlink" Target="https://ncopioidsettlement.org/wp-content/uploads/2024/05/Exhibit-C-to-NC-MOA.pdf" TargetMode="External"/><Relationship Id="rId3" Type="http://schemas.openxmlformats.org/officeDocument/2006/relationships/image" Target="../media/image2.png"/><Relationship Id="rId7" Type="http://schemas.openxmlformats.org/officeDocument/2006/relationships/hyperlink" Target="https://ncopioidsettlement.org/wp-content/uploads/2024/05/Exhibit-B-to-NC-MOA.pdf" TargetMode="External"/><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hyperlink" Target="https://ncopioidsettlement.org/wp-content/uploads/2024/05/Exhibit-A-to-NC-MOA.pdf" TargetMode="External"/><Relationship Id="rId5" Type="http://schemas.openxmlformats.org/officeDocument/2006/relationships/image" Target="../media/image4.png"/><Relationship Id="rId10" Type="http://schemas.openxmlformats.org/officeDocument/2006/relationships/image" Target="../media/image6.png"/><Relationship Id="rId4" Type="http://schemas.openxmlformats.org/officeDocument/2006/relationships/image" Target="../media/image3.png"/><Relationship Id="rId9" Type="http://schemas.openxmlformats.org/officeDocument/2006/relationships/image" Target="../media/image5.png"/></Relationships>
</file>

<file path=ppt/slideLayouts/_rels/slideLayout2.xml.rels><?xml version="1.0" encoding="UTF-8" standalone="yes"?>
<Relationships xmlns="http://schemas.openxmlformats.org/package/2006/relationships"><Relationship Id="rId8" Type="http://schemas.openxmlformats.org/officeDocument/2006/relationships/hyperlink" Target="https://ncopioidsettlement.org/about/#quicklinks" TargetMode="External"/><Relationship Id="rId13" Type="http://schemas.openxmlformats.org/officeDocument/2006/relationships/image" Target="../media/image6.png"/><Relationship Id="rId3" Type="http://schemas.openxmlformats.org/officeDocument/2006/relationships/hyperlink" Target="https://docs.google.com/document/d/1utxEaCKV7mmI6nfeDp4FKrg4xIZyZ4t_aD2sSbdVRWM/edit?usp=sharing" TargetMode="External"/><Relationship Id="rId7" Type="http://schemas.openxmlformats.org/officeDocument/2006/relationships/image" Target="../media/image9.png"/><Relationship Id="rId12" Type="http://schemas.openxmlformats.org/officeDocument/2006/relationships/image" Target="../media/image12.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hyperlink" Target="https://docs.google.com/spreadsheets/d/e/2PACX-1vSStyr_dVug4ysh6WsvktkGvTHspt_1E4l7MIiyjKUcIeDrdF8_n0FSWRu5QNH6L7yLIO_BC-16xiHi/pub?output=xlsx" TargetMode="External"/><Relationship Id="rId11" Type="http://schemas.openxmlformats.org/officeDocument/2006/relationships/image" Target="../media/image4.png"/><Relationship Id="rId5" Type="http://schemas.openxmlformats.org/officeDocument/2006/relationships/image" Target="../media/image8.png"/><Relationship Id="rId10" Type="http://schemas.openxmlformats.org/officeDocument/2006/relationships/image" Target="../media/image11.png"/><Relationship Id="rId4" Type="http://schemas.openxmlformats.org/officeDocument/2006/relationships/image" Target="../media/image7.png"/><Relationship Id="rId9" Type="http://schemas.openxmlformats.org/officeDocument/2006/relationships/image" Target="../media/image10.png"/></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front">
    <p:spTree>
      <p:nvGrpSpPr>
        <p:cNvPr id="1" name=""/>
        <p:cNvGrpSpPr/>
        <p:nvPr/>
      </p:nvGrpSpPr>
      <p:grpSpPr>
        <a:xfrm>
          <a:off x="0" y="0"/>
          <a:ext cx="0" cy="0"/>
          <a:chOff x="0" y="0"/>
          <a:chExt cx="0" cy="0"/>
        </a:xfrm>
      </p:grpSpPr>
      <p:sp>
        <p:nvSpPr>
          <p:cNvPr id="46" name="lsa_block_plot">
            <a:extLst>
              <a:ext uri="{FF2B5EF4-FFF2-40B4-BE49-F238E27FC236}">
                <a16:creationId xmlns:a16="http://schemas.microsoft.com/office/drawing/2014/main" id="{E55E1650-09E6-CD9C-41C9-8D22E914447D}"/>
              </a:ext>
            </a:extLst>
          </p:cNvPr>
          <p:cNvSpPr>
            <a:spLocks noGrp="1"/>
          </p:cNvSpPr>
          <p:nvPr>
            <p:ph type="clipArt" sz="quarter" idx="19"/>
          </p:nvPr>
        </p:nvSpPr>
        <p:spPr>
          <a:xfrm>
            <a:off x="548640" y="5616893"/>
            <a:ext cx="6217920" cy="2229814"/>
          </a:xfrm>
          <a:prstGeom prst="rect">
            <a:avLst/>
          </a:prstGeom>
        </p:spPr>
        <p:txBody>
          <a:bodyPr/>
          <a:lstStyle>
            <a:lvl1pPr>
              <a:defRPr>
                <a:latin typeface="Arial" panose="020B0604020202020204" pitchFamily="34" charset="0"/>
              </a:defRPr>
            </a:lvl1pPr>
          </a:lstStyle>
          <a:p>
            <a:endParaRPr lang="en-US" dirty="0"/>
          </a:p>
        </p:txBody>
      </p:sp>
      <p:sp>
        <p:nvSpPr>
          <p:cNvPr id="11" name="STATIC BKG spending plans bkg">
            <a:extLst>
              <a:ext uri="{FF2B5EF4-FFF2-40B4-BE49-F238E27FC236}">
                <a16:creationId xmlns:a16="http://schemas.microsoft.com/office/drawing/2014/main" id="{34670CBC-6E16-845F-C23C-EBE75AEE8EC7}"/>
              </a:ext>
            </a:extLst>
          </p:cNvPr>
          <p:cNvSpPr/>
          <p:nvPr userDrawn="1"/>
        </p:nvSpPr>
        <p:spPr>
          <a:xfrm>
            <a:off x="0" y="5050171"/>
            <a:ext cx="457200" cy="3465576"/>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6" name="STATIC BKG payments bkg">
            <a:extLst>
              <a:ext uri="{FF2B5EF4-FFF2-40B4-BE49-F238E27FC236}">
                <a16:creationId xmlns:a16="http://schemas.microsoft.com/office/drawing/2014/main" id="{AA57FA07-1356-2713-F540-FF7C775B9538}"/>
              </a:ext>
            </a:extLst>
          </p:cNvPr>
          <p:cNvSpPr/>
          <p:nvPr userDrawn="1"/>
        </p:nvSpPr>
        <p:spPr>
          <a:xfrm>
            <a:off x="-1" y="2611738"/>
            <a:ext cx="457200" cy="228600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4" name="STATIC BKG divider1">
            <a:extLst>
              <a:ext uri="{FF2B5EF4-FFF2-40B4-BE49-F238E27FC236}">
                <a16:creationId xmlns:a16="http://schemas.microsoft.com/office/drawing/2014/main" id="{3F82F3D6-C688-320C-AFBA-F7ACC70F1EE8}"/>
              </a:ext>
            </a:extLst>
          </p:cNvPr>
          <p:cNvSpPr/>
          <p:nvPr userDrawn="1"/>
        </p:nvSpPr>
        <p:spPr>
          <a:xfrm>
            <a:off x="-1" y="4990787"/>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2" name="STATIC BKG rectangle">
            <a:extLst>
              <a:ext uri="{FF2B5EF4-FFF2-40B4-BE49-F238E27FC236}">
                <a16:creationId xmlns:a16="http://schemas.microsoft.com/office/drawing/2014/main" id="{6A852008-328F-A454-3640-6AADA746B32F}"/>
              </a:ext>
            </a:extLst>
          </p:cNvPr>
          <p:cNvSpPr/>
          <p:nvPr userDrawn="1"/>
        </p:nvSpPr>
        <p:spPr>
          <a:xfrm>
            <a:off x="-1" y="1"/>
            <a:ext cx="6858000" cy="749038"/>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1" name="STATIC BKG oval">
            <a:extLst>
              <a:ext uri="{FF2B5EF4-FFF2-40B4-BE49-F238E27FC236}">
                <a16:creationId xmlns:a16="http://schemas.microsoft.com/office/drawing/2014/main" id="{3B0E1DE0-79BA-11A9-4340-B3751225A0D4}"/>
              </a:ext>
            </a:extLst>
          </p:cNvPr>
          <p:cNvSpPr/>
          <p:nvPr userDrawn="1"/>
        </p:nvSpPr>
        <p:spPr>
          <a:xfrm>
            <a:off x="0" y="514485"/>
            <a:ext cx="6858000" cy="464240"/>
          </a:xfrm>
          <a:prstGeom prst="ellipse">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 name="state_map">
            <a:extLst>
              <a:ext uri="{FF2B5EF4-FFF2-40B4-BE49-F238E27FC236}">
                <a16:creationId xmlns:a16="http://schemas.microsoft.com/office/drawing/2014/main" id="{DCF1FEF2-4459-0293-85DC-B62E1395F2D8}"/>
              </a:ext>
            </a:extLst>
          </p:cNvPr>
          <p:cNvSpPr>
            <a:spLocks noGrp="1"/>
          </p:cNvSpPr>
          <p:nvPr>
            <p:ph type="clipArt" sz="quarter" idx="10"/>
          </p:nvPr>
        </p:nvSpPr>
        <p:spPr>
          <a:xfrm>
            <a:off x="4480560" y="685624"/>
            <a:ext cx="2360856" cy="1018873"/>
          </a:xfrm>
          <a:prstGeom prst="rect">
            <a:avLst/>
          </a:prstGeom>
        </p:spPr>
        <p:txBody>
          <a:bodyPr/>
          <a:lstStyle>
            <a:lvl1pPr>
              <a:defRPr>
                <a:latin typeface="Arial" panose="020B0604020202020204" pitchFamily="34" charset="0"/>
              </a:defRPr>
            </a:lvl1pPr>
          </a:lstStyle>
          <a:p>
            <a:endParaRPr lang="en-US" dirty="0"/>
          </a:p>
        </p:txBody>
      </p:sp>
      <p:sp>
        <p:nvSpPr>
          <p:cNvPr id="9" name="front_header">
            <a:extLst>
              <a:ext uri="{FF2B5EF4-FFF2-40B4-BE49-F238E27FC236}">
                <a16:creationId xmlns:a16="http://schemas.microsoft.com/office/drawing/2014/main" id="{B6A9FF4A-FBAD-310F-4F81-BCF97E545EE2}"/>
              </a:ext>
            </a:extLst>
          </p:cNvPr>
          <p:cNvSpPr>
            <a:spLocks noGrp="1"/>
          </p:cNvSpPr>
          <p:nvPr>
            <p:ph type="body" sz="quarter" idx="11"/>
          </p:nvPr>
        </p:nvSpPr>
        <p:spPr>
          <a:xfrm>
            <a:off x="4353967" y="1835787"/>
            <a:ext cx="2360856" cy="597868"/>
          </a:xfrm>
          <a:prstGeom prst="rect">
            <a:avLst/>
          </a:prstGeom>
        </p:spPr>
        <p:txBody>
          <a:bodyPr/>
          <a:lstStyle>
            <a:lvl1pPr marL="0" indent="0" algn="ctr">
              <a:lnSpc>
                <a:spcPct val="50000"/>
              </a:lnSpc>
              <a:buNone/>
              <a:defRPr sz="1600" b="1">
                <a:latin typeface="Arial" panose="020B0604020202020204" pitchFamily="34" charset="0"/>
              </a:defRPr>
            </a:lvl1pPr>
          </a:lstStyle>
          <a:p>
            <a:pPr lvl="0"/>
            <a:endParaRPr lang="en-US" dirty="0"/>
          </a:p>
        </p:txBody>
      </p:sp>
      <p:sp>
        <p:nvSpPr>
          <p:cNvPr id="23" name="STATIC title">
            <a:extLst>
              <a:ext uri="{FF2B5EF4-FFF2-40B4-BE49-F238E27FC236}">
                <a16:creationId xmlns:a16="http://schemas.microsoft.com/office/drawing/2014/main" id="{6A5DF2A2-1D3C-34CF-47B7-FFFB85F66E34}"/>
              </a:ext>
            </a:extLst>
          </p:cNvPr>
          <p:cNvSpPr txBox="1"/>
          <p:nvPr userDrawn="1"/>
        </p:nvSpPr>
        <p:spPr>
          <a:xfrm>
            <a:off x="50990" y="76250"/>
            <a:ext cx="4129872" cy="646331"/>
          </a:xfrm>
          <a:prstGeom prst="rect">
            <a:avLst/>
          </a:prstGeom>
          <a:noFill/>
        </p:spPr>
        <p:txBody>
          <a:bodyPr wrap="square" rtlCol="0">
            <a:spAutoFit/>
          </a:bodyPr>
          <a:lstStyle/>
          <a:p>
            <a:r>
              <a:rPr lang="en-US" sz="1200" b="0"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NC OPIOID SETTLEMENT</a:t>
            </a:r>
          </a:p>
          <a:p>
            <a:r>
              <a:rPr lang="en-US" sz="24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LOCAL PROFILE</a:t>
            </a:r>
          </a:p>
        </p:txBody>
      </p:sp>
      <p:sp>
        <p:nvSpPr>
          <p:cNvPr id="28" name="STATIC BKG divider0">
            <a:extLst>
              <a:ext uri="{FF2B5EF4-FFF2-40B4-BE49-F238E27FC236}">
                <a16:creationId xmlns:a16="http://schemas.microsoft.com/office/drawing/2014/main" id="{ED0DCB14-26AB-727B-2716-7A7A92CD2EAC}"/>
              </a:ext>
            </a:extLst>
          </p:cNvPr>
          <p:cNvSpPr/>
          <p:nvPr userDrawn="1"/>
        </p:nvSpPr>
        <p:spPr>
          <a:xfrm>
            <a:off x="-1" y="2595874"/>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1" name="STATIC &quot;payments&quot;">
            <a:extLst>
              <a:ext uri="{FF2B5EF4-FFF2-40B4-BE49-F238E27FC236}">
                <a16:creationId xmlns:a16="http://schemas.microsoft.com/office/drawing/2014/main" id="{7818FCE2-0BB1-2432-6460-DFDE0D36947C}"/>
              </a:ext>
            </a:extLst>
          </p:cNvPr>
          <p:cNvSpPr txBox="1"/>
          <p:nvPr userDrawn="1"/>
        </p:nvSpPr>
        <p:spPr>
          <a:xfrm>
            <a:off x="0" y="3108960"/>
            <a:ext cx="461665" cy="1648187"/>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PAYMENTS</a:t>
            </a:r>
          </a:p>
        </p:txBody>
      </p:sp>
      <p:pic>
        <p:nvPicPr>
          <p:cNvPr id="32" name="STATIC IMG lsa icon">
            <a:extLst>
              <a:ext uri="{FF2B5EF4-FFF2-40B4-BE49-F238E27FC236}">
                <a16:creationId xmlns:a16="http://schemas.microsoft.com/office/drawing/2014/main" id="{93A337EB-DDB7-9CD2-4A31-6A95305FE18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45720" y="5084064"/>
            <a:ext cx="365760" cy="365760"/>
          </a:xfrm>
          <a:prstGeom prst="rect">
            <a:avLst/>
          </a:prstGeom>
        </p:spPr>
      </p:pic>
      <p:sp>
        <p:nvSpPr>
          <p:cNvPr id="33" name="STATIC &quot;spending plans&quot;">
            <a:extLst>
              <a:ext uri="{FF2B5EF4-FFF2-40B4-BE49-F238E27FC236}">
                <a16:creationId xmlns:a16="http://schemas.microsoft.com/office/drawing/2014/main" id="{10A9B9C6-56C8-A68E-B394-10A6E021874D}"/>
              </a:ext>
            </a:extLst>
          </p:cNvPr>
          <p:cNvSpPr txBox="1"/>
          <p:nvPr userDrawn="1"/>
        </p:nvSpPr>
        <p:spPr>
          <a:xfrm>
            <a:off x="-1" y="5486400"/>
            <a:ext cx="461665" cy="3061732"/>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SPENDING PLANS</a:t>
            </a:r>
          </a:p>
        </p:txBody>
      </p:sp>
      <p:sp>
        <p:nvSpPr>
          <p:cNvPr id="38" name="pymt_stmt">
            <a:extLst>
              <a:ext uri="{FF2B5EF4-FFF2-40B4-BE49-F238E27FC236}">
                <a16:creationId xmlns:a16="http://schemas.microsoft.com/office/drawing/2014/main" id="{B5B22828-464E-DFE9-AA97-B658294F5CAA}"/>
              </a:ext>
            </a:extLst>
          </p:cNvPr>
          <p:cNvSpPr>
            <a:spLocks noGrp="1"/>
          </p:cNvSpPr>
          <p:nvPr>
            <p:ph type="body" sz="quarter" idx="15"/>
          </p:nvPr>
        </p:nvSpPr>
        <p:spPr>
          <a:xfrm>
            <a:off x="457200" y="2751295"/>
            <a:ext cx="6217921" cy="368226"/>
          </a:xfrm>
          <a:prstGeom prst="rect">
            <a:avLst/>
          </a:prstGeom>
        </p:spPr>
        <p:txBody>
          <a:bodyPr/>
          <a:lstStyle>
            <a:lvl1pPr>
              <a:buNone/>
              <a:defRPr>
                <a:latin typeface="Arial" panose="020B0604020202020204" pitchFamily="34" charset="0"/>
              </a:defRPr>
            </a:lvl1pPr>
          </a:lstStyle>
          <a:p>
            <a:pPr lvl="0"/>
            <a:endParaRPr lang="en-US" dirty="0"/>
          </a:p>
        </p:txBody>
      </p:sp>
      <p:sp>
        <p:nvSpPr>
          <p:cNvPr id="40" name="pymt_plot">
            <a:extLst>
              <a:ext uri="{FF2B5EF4-FFF2-40B4-BE49-F238E27FC236}">
                <a16:creationId xmlns:a16="http://schemas.microsoft.com/office/drawing/2014/main" id="{120D810A-EE16-75A2-ECBB-9B0E8D6479F8}"/>
              </a:ext>
            </a:extLst>
          </p:cNvPr>
          <p:cNvSpPr>
            <a:spLocks noGrp="1"/>
          </p:cNvSpPr>
          <p:nvPr>
            <p:ph type="clipArt" sz="quarter" idx="16"/>
          </p:nvPr>
        </p:nvSpPr>
        <p:spPr>
          <a:xfrm>
            <a:off x="548640" y="3209615"/>
            <a:ext cx="6126480" cy="1764728"/>
          </a:xfrm>
          <a:prstGeom prst="rect">
            <a:avLst/>
          </a:prstGeom>
        </p:spPr>
        <p:txBody>
          <a:bodyPr/>
          <a:lstStyle>
            <a:lvl1pPr>
              <a:defRPr>
                <a:latin typeface="Arial" panose="020B0604020202020204" pitchFamily="34" charset="0"/>
              </a:defRPr>
            </a:lvl1pPr>
          </a:lstStyle>
          <a:p>
            <a:endParaRPr lang="en-US" dirty="0"/>
          </a:p>
        </p:txBody>
      </p:sp>
      <p:sp>
        <p:nvSpPr>
          <p:cNvPr id="41" name="STATIC lsa text">
            <a:extLst>
              <a:ext uri="{FF2B5EF4-FFF2-40B4-BE49-F238E27FC236}">
                <a16:creationId xmlns:a16="http://schemas.microsoft.com/office/drawing/2014/main" id="{397C8E5E-9447-E4D9-DE54-75FEDF2070AC}"/>
              </a:ext>
            </a:extLst>
          </p:cNvPr>
          <p:cNvSpPr txBox="1"/>
          <p:nvPr userDrawn="1"/>
        </p:nvSpPr>
        <p:spPr>
          <a:xfrm>
            <a:off x="457199" y="8146320"/>
            <a:ext cx="6174431" cy="400110"/>
          </a:xfrm>
          <a:prstGeom prst="rect">
            <a:avLst/>
          </a:prstGeom>
          <a:noFill/>
        </p:spPr>
        <p:txBody>
          <a:bodyPr wrap="square" rtlCol="0">
            <a:spAutoFit/>
          </a:bodyPr>
          <a:lstStyle/>
          <a:p>
            <a:r>
              <a:rPr lang="en-US" sz="1000" dirty="0">
                <a:latin typeface="Arial" panose="020B0604020202020204" pitchFamily="34" charset="0"/>
                <a:cs typeface="Arial" panose="020B0604020202020204" pitchFamily="34" charset="0"/>
              </a:rPr>
              <a:t>Local governments must approve and share </a:t>
            </a:r>
            <a:r>
              <a:rPr lang="en-US" sz="1000" b="1" dirty="0">
                <a:latin typeface="Arial" panose="020B0604020202020204" pitchFamily="34" charset="0"/>
                <a:cs typeface="Arial" panose="020B0604020202020204" pitchFamily="34" charset="0"/>
              </a:rPr>
              <a:t>spending plans </a:t>
            </a:r>
            <a:r>
              <a:rPr lang="en-US" sz="1000" dirty="0">
                <a:latin typeface="Arial" panose="020B0604020202020204" pitchFamily="34" charset="0"/>
                <a:cs typeface="Arial" panose="020B0604020202020204" pitchFamily="34" charset="0"/>
              </a:rPr>
              <a:t>before spending opioid settlement funds. Local governments may not spend more than they have approved, though they may spend less.</a:t>
            </a:r>
          </a:p>
        </p:txBody>
      </p:sp>
      <p:sp>
        <p:nvSpPr>
          <p:cNvPr id="43" name="lsa_stmt">
            <a:extLst>
              <a:ext uri="{FF2B5EF4-FFF2-40B4-BE49-F238E27FC236}">
                <a16:creationId xmlns:a16="http://schemas.microsoft.com/office/drawing/2014/main" id="{BBE8A123-5947-3F40-0139-03026329B3A1}"/>
              </a:ext>
            </a:extLst>
          </p:cNvPr>
          <p:cNvSpPr>
            <a:spLocks noGrp="1"/>
          </p:cNvSpPr>
          <p:nvPr>
            <p:ph type="body" sz="quarter" idx="17"/>
          </p:nvPr>
        </p:nvSpPr>
        <p:spPr>
          <a:xfrm>
            <a:off x="457199" y="5152571"/>
            <a:ext cx="6217921" cy="432167"/>
          </a:xfrm>
          <a:prstGeom prst="rect">
            <a:avLst/>
          </a:prstGeom>
        </p:spPr>
        <p:txBody>
          <a:bodyPr/>
          <a:lstStyle>
            <a:lvl1pPr>
              <a:buNone/>
              <a:defRPr>
                <a:latin typeface="Arial" panose="020B0604020202020204" pitchFamily="34" charset="0"/>
              </a:defRPr>
            </a:lvl1pPr>
          </a:lstStyle>
          <a:p>
            <a:pPr lvl="0"/>
            <a:endParaRPr lang="en-US" dirty="0"/>
          </a:p>
        </p:txBody>
      </p:sp>
      <p:sp>
        <p:nvSpPr>
          <p:cNvPr id="47" name="STATIC BKG p1 foot">
            <a:extLst>
              <a:ext uri="{FF2B5EF4-FFF2-40B4-BE49-F238E27FC236}">
                <a16:creationId xmlns:a16="http://schemas.microsoft.com/office/drawing/2014/main" id="{D5C941E5-CA58-3B08-A569-521E20BC553E}"/>
              </a:ext>
            </a:extLst>
          </p:cNvPr>
          <p:cNvSpPr/>
          <p:nvPr userDrawn="1"/>
        </p:nvSpPr>
        <p:spPr>
          <a:xfrm>
            <a:off x="-1" y="8682678"/>
            <a:ext cx="6858000" cy="461322"/>
          </a:xfrm>
          <a:prstGeom prst="rect">
            <a:avLst/>
          </a:prstGeom>
          <a:solidFill>
            <a:srgbClr val="F7EFD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48" name="STATIC BKG divider2">
            <a:extLst>
              <a:ext uri="{FF2B5EF4-FFF2-40B4-BE49-F238E27FC236}">
                <a16:creationId xmlns:a16="http://schemas.microsoft.com/office/drawing/2014/main" id="{4C90FC91-64BE-DE37-6309-404C5AD30D58}"/>
              </a:ext>
            </a:extLst>
          </p:cNvPr>
          <p:cNvSpPr/>
          <p:nvPr userDrawn="1"/>
        </p:nvSpPr>
        <p:spPr>
          <a:xfrm>
            <a:off x="-1" y="8607977"/>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pic>
        <p:nvPicPr>
          <p:cNvPr id="50" name="STATIC IMG p1 foot logo">
            <a:extLst>
              <a:ext uri="{FF2B5EF4-FFF2-40B4-BE49-F238E27FC236}">
                <a16:creationId xmlns:a16="http://schemas.microsoft.com/office/drawing/2014/main" id="{7F82729B-DFD0-8E81-931D-13E644D5AC3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0433" y="8755289"/>
            <a:ext cx="1679713" cy="332839"/>
          </a:xfrm>
          <a:prstGeom prst="rect">
            <a:avLst/>
          </a:prstGeom>
        </p:spPr>
      </p:pic>
      <p:pic>
        <p:nvPicPr>
          <p:cNvPr id="25" name="STATIC IMG logo">
            <a:extLst>
              <a:ext uri="{FF2B5EF4-FFF2-40B4-BE49-F238E27FC236}">
                <a16:creationId xmlns:a16="http://schemas.microsoft.com/office/drawing/2014/main" id="{961BC817-6269-4D72-B810-5EDBE17BFC68}"/>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4077400" y="79488"/>
            <a:ext cx="2637422" cy="653916"/>
          </a:xfrm>
          <a:prstGeom prst="rect">
            <a:avLst/>
          </a:prstGeom>
        </p:spPr>
      </p:pic>
      <p:pic>
        <p:nvPicPr>
          <p:cNvPr id="5" name="STATIC IMG pymts icon">
            <a:extLst>
              <a:ext uri="{FF2B5EF4-FFF2-40B4-BE49-F238E27FC236}">
                <a16:creationId xmlns:a16="http://schemas.microsoft.com/office/drawing/2014/main" id="{6F64DDDB-9F72-EE6A-4485-E2E2D3C2CA41}"/>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45720" y="2688336"/>
            <a:ext cx="365760" cy="365760"/>
          </a:xfrm>
          <a:prstGeom prst="rect">
            <a:avLst/>
          </a:prstGeom>
        </p:spPr>
      </p:pic>
      <p:sp>
        <p:nvSpPr>
          <p:cNvPr id="7" name="STATIC intro boilerplate">
            <a:extLst>
              <a:ext uri="{FF2B5EF4-FFF2-40B4-BE49-F238E27FC236}">
                <a16:creationId xmlns:a16="http://schemas.microsoft.com/office/drawing/2014/main" id="{386E640C-B259-0801-CCD9-CC88066659D3}"/>
              </a:ext>
            </a:extLst>
          </p:cNvPr>
          <p:cNvSpPr txBox="1"/>
          <p:nvPr userDrawn="1"/>
        </p:nvSpPr>
        <p:spPr>
          <a:xfrm>
            <a:off x="50990" y="1004252"/>
            <a:ext cx="4302977" cy="1554272"/>
          </a:xfrm>
          <a:prstGeom prst="rect">
            <a:avLst/>
          </a:prstGeom>
          <a:noFill/>
        </p:spPr>
        <p:txBody>
          <a:bodyPr wrap="square" rtlCol="0">
            <a:spAutoFit/>
          </a:bodyPr>
          <a:lstStyle/>
          <a:p>
            <a:pPr>
              <a:lnSpc>
                <a:spcPct val="95000"/>
              </a:lnSpc>
            </a:pPr>
            <a:r>
              <a:rPr lang="en-US" sz="1000" spc="-20" baseline="0" dirty="0">
                <a:latin typeface="Arial" panose="020B0604020202020204" pitchFamily="34" charset="0"/>
                <a:cs typeface="Arial" panose="020B0604020202020204" pitchFamily="34" charset="0"/>
              </a:rPr>
              <a:t>North Carolina is set to receive </a:t>
            </a:r>
            <a:r>
              <a:rPr lang="en-US" sz="1000" b="1" spc="-20" baseline="0" dirty="0">
                <a:latin typeface="Arial" panose="020B0604020202020204" pitchFamily="34" charset="0"/>
                <a:cs typeface="Arial" panose="020B0604020202020204" pitchFamily="34" charset="0"/>
              </a:rPr>
              <a:t>$1.6 billion </a:t>
            </a:r>
            <a:r>
              <a:rPr lang="en-US" sz="1000" spc="-20" baseline="0" dirty="0">
                <a:latin typeface="Arial" panose="020B0604020202020204" pitchFamily="34" charset="0"/>
                <a:cs typeface="Arial" panose="020B0604020202020204" pitchFamily="34" charset="0"/>
              </a:rPr>
              <a:t>from the national opioid settlements, with </a:t>
            </a:r>
            <a:r>
              <a:rPr lang="en-US" sz="1000" b="1" spc="-20" baseline="0" dirty="0">
                <a:latin typeface="Arial" panose="020B0604020202020204" pitchFamily="34" charset="0"/>
                <a:cs typeface="Arial" panose="020B0604020202020204" pitchFamily="34" charset="0"/>
              </a:rPr>
              <a:t>85%</a:t>
            </a:r>
            <a:r>
              <a:rPr lang="en-US" sz="1000" spc="-20" baseline="0" dirty="0">
                <a:latin typeface="Arial" panose="020B0604020202020204" pitchFamily="34" charset="0"/>
                <a:cs typeface="Arial" panose="020B0604020202020204" pitchFamily="34" charset="0"/>
              </a:rPr>
              <a:t> of these funds going directly to local governments. Before spending any opioid settlement dollars, local governments must approve and share spending plans with details on strategies they intend to fund. </a:t>
            </a:r>
            <a:r>
              <a:rPr lang="en-US" sz="1000" b="1" spc="-20" baseline="0" dirty="0">
                <a:solidFill>
                  <a:srgbClr val="346076"/>
                </a:solidFill>
                <a:latin typeface="Arial" panose="020B0604020202020204" pitchFamily="34" charset="0"/>
                <a:cs typeface="Arial" panose="020B0604020202020204" pitchFamily="34" charset="0"/>
                <a:hlinkClick r:id="rId6"/>
              </a:rPr>
              <a:t>Exhibit A strategies</a:t>
            </a:r>
            <a:r>
              <a:rPr lang="en-US" sz="1000" spc="-20" baseline="0" dirty="0">
                <a:latin typeface="Arial" panose="020B0604020202020204" pitchFamily="34" charset="0"/>
                <a:cs typeface="Arial" panose="020B0604020202020204" pitchFamily="34" charset="0"/>
              </a:rPr>
              <a:t> are high-impact strategies that address the opioid overdose epidemic. </a:t>
            </a:r>
            <a:r>
              <a:rPr lang="en-US" sz="1000" b="1" spc="-20" baseline="0" dirty="0">
                <a:solidFill>
                  <a:srgbClr val="914131"/>
                </a:solidFill>
                <a:latin typeface="Arial" panose="020B0604020202020204" pitchFamily="34" charset="0"/>
                <a:cs typeface="Arial" panose="020B0604020202020204" pitchFamily="34" charset="0"/>
                <a:hlinkClick r:id="rId7">
                  <a:extLst>
                    <a:ext uri="{A12FA001-AC4F-418D-AE19-62706E023703}">
                      <ahyp:hlinkClr xmlns:ahyp="http://schemas.microsoft.com/office/drawing/2018/hyperlinkcolor" val="tx"/>
                    </a:ext>
                  </a:extLst>
                </a:hlinkClick>
              </a:rPr>
              <a:t>Exhibit B strategies</a:t>
            </a:r>
            <a:r>
              <a:rPr lang="en-US" sz="1000" spc="-20" baseline="0" dirty="0">
                <a:solidFill>
                  <a:srgbClr val="914131"/>
                </a:solidFill>
                <a:latin typeface="Arial" panose="020B0604020202020204" pitchFamily="34" charset="0"/>
                <a:cs typeface="Arial" panose="020B0604020202020204" pitchFamily="34" charset="0"/>
              </a:rPr>
              <a:t> </a:t>
            </a:r>
            <a:r>
              <a:rPr lang="en-US" sz="1000" spc="-20" baseline="0" dirty="0">
                <a:latin typeface="Arial" panose="020B0604020202020204" pitchFamily="34" charset="0"/>
                <a:cs typeface="Arial" panose="020B0604020202020204" pitchFamily="34" charset="0"/>
              </a:rPr>
              <a:t>are from the national settlement agreements and are available once a local government first engages in a </a:t>
            </a:r>
            <a:r>
              <a:rPr lang="en-US" sz="1000" b="1" spc="-20" baseline="0" dirty="0">
                <a:solidFill>
                  <a:srgbClr val="95572B"/>
                </a:solidFill>
                <a:latin typeface="Arial" panose="020B0604020202020204" pitchFamily="34" charset="0"/>
                <a:cs typeface="Arial" panose="020B0604020202020204" pitchFamily="34" charset="0"/>
                <a:hlinkClick r:id="rId8">
                  <a:extLst>
                    <a:ext uri="{A12FA001-AC4F-418D-AE19-62706E023703}">
                      <ahyp:hlinkClr xmlns:ahyp="http://schemas.microsoft.com/office/drawing/2018/hyperlinkcolor" val="tx"/>
                    </a:ext>
                  </a:extLst>
                </a:hlinkClick>
              </a:rPr>
              <a:t>Collaborative Strategic Planning process</a:t>
            </a:r>
            <a:r>
              <a:rPr lang="en-US" sz="1000" spc="-20" baseline="0" dirty="0">
                <a:latin typeface="Arial" panose="020B0604020202020204" pitchFamily="34" charset="0"/>
                <a:cs typeface="Arial" panose="020B0604020202020204" pitchFamily="34" charset="0"/>
              </a:rPr>
              <a:t>. Local governments must report annually to CORE-NC on opioid settlement funds received and spent, along with the impact of those funds. Below is a summary for this community.</a:t>
            </a:r>
          </a:p>
        </p:txBody>
      </p:sp>
      <p:sp>
        <p:nvSpPr>
          <p:cNvPr id="2" name="STATIC &quot;questions?&quot;">
            <a:extLst>
              <a:ext uri="{FF2B5EF4-FFF2-40B4-BE49-F238E27FC236}">
                <a16:creationId xmlns:a16="http://schemas.microsoft.com/office/drawing/2014/main" id="{F6C766BA-4CCF-AF50-1EEF-9E1D5A2ED2F5}"/>
              </a:ext>
            </a:extLst>
          </p:cNvPr>
          <p:cNvSpPr txBox="1"/>
          <p:nvPr userDrawn="1"/>
        </p:nvSpPr>
        <p:spPr>
          <a:xfrm>
            <a:off x="3445334" y="8743141"/>
            <a:ext cx="3337560" cy="338554"/>
          </a:xfrm>
          <a:prstGeom prst="rect">
            <a:avLst/>
          </a:prstGeom>
          <a:noFill/>
        </p:spPr>
        <p:txBody>
          <a:bodyPr wrap="square" rtlCol="0">
            <a:spAutoFit/>
          </a:bodyPr>
          <a:lstStyle/>
          <a:p>
            <a:pPr algn="r"/>
            <a:r>
              <a:rPr lang="en-US" sz="800" dirty="0">
                <a:latin typeface="Arial" panose="020B0604020202020204" pitchFamily="34" charset="0"/>
              </a:rPr>
              <a:t>Questions? Email </a:t>
            </a:r>
            <a:r>
              <a:rPr lang="en-US" sz="800" dirty="0" err="1">
                <a:latin typeface="Arial" panose="020B0604020202020204" pitchFamily="34" charset="0"/>
              </a:rPr>
              <a:t>opioidsettlement</a:t>
            </a:r>
            <a:endParaRPr lang="en-US" sz="800" dirty="0">
              <a:latin typeface="Arial" panose="020B0604020202020204" pitchFamily="34" charset="0"/>
            </a:endParaRPr>
          </a:p>
          <a:p>
            <a:pPr algn="r"/>
            <a:r>
              <a:rPr lang="en-US" sz="800" dirty="0">
                <a:latin typeface="Arial" panose="020B0604020202020204" pitchFamily="34" charset="0"/>
              </a:rPr>
              <a:t>@ncdoj.gov | @ncacc.org | @unc.edu |  @dhhs.nc.gov</a:t>
            </a:r>
          </a:p>
        </p:txBody>
      </p:sp>
      <p:pic>
        <p:nvPicPr>
          <p:cNvPr id="8" name="STATIC domain bars">
            <a:extLst>
              <a:ext uri="{FF2B5EF4-FFF2-40B4-BE49-F238E27FC236}">
                <a16:creationId xmlns:a16="http://schemas.microsoft.com/office/drawing/2014/main" id="{B48A5345-17D8-DFC5-0A51-F804FA918692}"/>
              </a:ext>
            </a:extLst>
          </p:cNvPr>
          <p:cNvPicPr>
            <a:picLocks noChangeAspect="1"/>
          </p:cNvPicPr>
          <p:nvPr userDrawn="1"/>
        </p:nvPicPr>
        <p:blipFill>
          <a:blip r:embed="rId9">
            <a:extLst>
              <a:ext uri="{28A0092B-C50C-407E-A947-70E740481C1C}">
                <a14:useLocalDpi xmlns:a14="http://schemas.microsoft.com/office/drawing/2010/main" val="0"/>
              </a:ext>
            </a:extLst>
          </a:blip>
          <a:srcRect/>
          <a:stretch/>
        </p:blipFill>
        <p:spPr>
          <a:xfrm>
            <a:off x="411480" y="7547156"/>
            <a:ext cx="6446520" cy="523466"/>
          </a:xfrm>
          <a:prstGeom prst="rect">
            <a:avLst/>
          </a:prstGeom>
        </p:spPr>
      </p:pic>
      <p:pic>
        <p:nvPicPr>
          <p:cNvPr id="14" name="STATIC qr code">
            <a:extLst>
              <a:ext uri="{FF2B5EF4-FFF2-40B4-BE49-F238E27FC236}">
                <a16:creationId xmlns:a16="http://schemas.microsoft.com/office/drawing/2014/main" id="{A6D8946B-D32C-6F75-FE8D-A339F0781DA4}"/>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p:blipFill>
        <p:spPr>
          <a:xfrm>
            <a:off x="3209544" y="8705088"/>
            <a:ext cx="438912" cy="438912"/>
          </a:xfrm>
          <a:prstGeom prst="rect">
            <a:avLst/>
          </a:prstGeom>
        </p:spPr>
      </p:pic>
      <p:sp>
        <p:nvSpPr>
          <p:cNvPr id="10" name="pymt_fy_blurb">
            <a:extLst>
              <a:ext uri="{FF2B5EF4-FFF2-40B4-BE49-F238E27FC236}">
                <a16:creationId xmlns:a16="http://schemas.microsoft.com/office/drawing/2014/main" id="{509BA4ED-5B52-4822-D3EE-8B455C6761C8}"/>
              </a:ext>
            </a:extLst>
          </p:cNvPr>
          <p:cNvSpPr>
            <a:spLocks noGrp="1"/>
          </p:cNvSpPr>
          <p:nvPr>
            <p:ph type="body" sz="quarter" idx="20"/>
          </p:nvPr>
        </p:nvSpPr>
        <p:spPr>
          <a:xfrm>
            <a:off x="3028208" y="3189865"/>
            <a:ext cx="2793471" cy="694201"/>
          </a:xfrm>
          <a:prstGeom prst="rect">
            <a:avLst/>
          </a:prstGeom>
        </p:spPr>
        <p:txBody>
          <a:bodyPr/>
          <a:lstStyle>
            <a:lvl1pPr marL="0" indent="0" algn="r">
              <a:buNone/>
              <a:defRPr sz="640" i="1" baseline="0">
                <a:latin typeface="Arial" panose="020B0604020202020204" pitchFamily="34" charset="0"/>
              </a:defRPr>
            </a:lvl1pPr>
          </a:lstStyle>
          <a:p>
            <a:pPr lvl="0"/>
            <a:endParaRPr lang="en-US" dirty="0"/>
          </a:p>
        </p:txBody>
      </p:sp>
      <p:sp>
        <p:nvSpPr>
          <p:cNvPr id="4" name="lsa_sum_blurb">
            <a:extLst>
              <a:ext uri="{FF2B5EF4-FFF2-40B4-BE49-F238E27FC236}">
                <a16:creationId xmlns:a16="http://schemas.microsoft.com/office/drawing/2014/main" id="{FB327BE0-A6A2-C2E7-BCCD-E6BE894E54FA}"/>
              </a:ext>
            </a:extLst>
          </p:cNvPr>
          <p:cNvSpPr>
            <a:spLocks noGrp="1"/>
          </p:cNvSpPr>
          <p:nvPr>
            <p:ph type="body" sz="quarter" idx="21"/>
          </p:nvPr>
        </p:nvSpPr>
        <p:spPr>
          <a:xfrm>
            <a:off x="461665" y="7009883"/>
            <a:ext cx="1046501" cy="1222277"/>
          </a:xfrm>
          <a:prstGeom prst="rect">
            <a:avLst/>
          </a:prstGeom>
        </p:spPr>
        <p:txBody>
          <a:bodyPr/>
          <a:lstStyle>
            <a:lvl1pPr marL="0" indent="0" algn="l">
              <a:spcBef>
                <a:spcPts val="0"/>
              </a:spcBef>
              <a:buNone/>
              <a:defRPr sz="640" i="1" baseline="0">
                <a:latin typeface="Arial" panose="020B0604020202020204" pitchFamily="34" charset="0"/>
              </a:defRPr>
            </a:lvl1pPr>
          </a:lstStyle>
          <a:p>
            <a:pPr lvl="0"/>
            <a:endParaRPr lang="en-US" dirty="0"/>
          </a:p>
        </p:txBody>
      </p:sp>
    </p:spTree>
    <p:extLst>
      <p:ext uri="{BB962C8B-B14F-4D97-AF65-F5344CB8AC3E}">
        <p14:creationId xmlns:p14="http://schemas.microsoft.com/office/powerpoint/2010/main" val="37622164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rear">
    <p:spTree>
      <p:nvGrpSpPr>
        <p:cNvPr id="1" name=""/>
        <p:cNvGrpSpPr/>
        <p:nvPr/>
      </p:nvGrpSpPr>
      <p:grpSpPr>
        <a:xfrm>
          <a:off x="0" y="0"/>
          <a:ext cx="0" cy="0"/>
          <a:chOff x="0" y="0"/>
          <a:chExt cx="0" cy="0"/>
        </a:xfrm>
      </p:grpSpPr>
      <p:sp>
        <p:nvSpPr>
          <p:cNvPr id="30" name="STATIC BKG divider0">
            <a:extLst>
              <a:ext uri="{FF2B5EF4-FFF2-40B4-BE49-F238E27FC236}">
                <a16:creationId xmlns:a16="http://schemas.microsoft.com/office/drawing/2014/main" id="{69E89F7C-881A-E049-2D5F-125BF36B96CC}"/>
              </a:ext>
            </a:extLst>
          </p:cNvPr>
          <p:cNvSpPr/>
          <p:nvPr userDrawn="1"/>
        </p:nvSpPr>
        <p:spPr>
          <a:xfrm>
            <a:off x="0" y="822960"/>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6" name="STATIC BKG p2 foot">
            <a:extLst>
              <a:ext uri="{FF2B5EF4-FFF2-40B4-BE49-F238E27FC236}">
                <a16:creationId xmlns:a16="http://schemas.microsoft.com/office/drawing/2014/main" id="{E4CB5EC6-32D3-8EB8-97DF-F0035F0A4575}"/>
              </a:ext>
            </a:extLst>
          </p:cNvPr>
          <p:cNvSpPr/>
          <p:nvPr userDrawn="1"/>
        </p:nvSpPr>
        <p:spPr>
          <a:xfrm>
            <a:off x="0" y="8682678"/>
            <a:ext cx="6858000" cy="461322"/>
          </a:xfrm>
          <a:prstGeom prst="rect">
            <a:avLst/>
          </a:prstGeom>
          <a:solidFill>
            <a:srgbClr val="F7EFD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pic>
        <p:nvPicPr>
          <p:cNvPr id="10" name="STATIC IMG p2 foot logo">
            <a:extLst>
              <a:ext uri="{FF2B5EF4-FFF2-40B4-BE49-F238E27FC236}">
                <a16:creationId xmlns:a16="http://schemas.microsoft.com/office/drawing/2014/main" id="{AA46CD37-4C70-E308-9A5E-F5A10A3E3F9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440" y="8755289"/>
            <a:ext cx="1679713" cy="332839"/>
          </a:xfrm>
          <a:prstGeom prst="rect">
            <a:avLst/>
          </a:prstGeom>
        </p:spPr>
      </p:pic>
      <p:sp>
        <p:nvSpPr>
          <p:cNvPr id="9" name="STATIC BKG divider4">
            <a:extLst>
              <a:ext uri="{FF2B5EF4-FFF2-40B4-BE49-F238E27FC236}">
                <a16:creationId xmlns:a16="http://schemas.microsoft.com/office/drawing/2014/main" id="{D02614A2-5FAA-B4DF-4D88-FEBBE3EF64A4}"/>
              </a:ext>
            </a:extLst>
          </p:cNvPr>
          <p:cNvSpPr/>
          <p:nvPr userDrawn="1"/>
        </p:nvSpPr>
        <p:spPr>
          <a:xfrm>
            <a:off x="0" y="8607977"/>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graphicFrame>
        <p:nvGraphicFramePr>
          <p:cNvPr id="25" name="STATIC links table">
            <a:extLst>
              <a:ext uri="{FF2B5EF4-FFF2-40B4-BE49-F238E27FC236}">
                <a16:creationId xmlns:a16="http://schemas.microsoft.com/office/drawing/2014/main" id="{AD909B14-BD6A-832B-D431-E718DE27E9C0}"/>
              </a:ext>
            </a:extLst>
          </p:cNvPr>
          <p:cNvGraphicFramePr>
            <a:graphicFrameLocks/>
          </p:cNvGraphicFramePr>
          <p:nvPr userDrawn="1">
            <p:extLst>
              <p:ext uri="{D42A27DB-BD31-4B8C-83A1-F6EECF244321}">
                <p14:modId xmlns:p14="http://schemas.microsoft.com/office/powerpoint/2010/main" val="3354736539"/>
              </p:ext>
            </p:extLst>
          </p:nvPr>
        </p:nvGraphicFramePr>
        <p:xfrm>
          <a:off x="1239253" y="7415784"/>
          <a:ext cx="5212079" cy="1215483"/>
        </p:xfrm>
        <a:graphic>
          <a:graphicData uri="http://schemas.openxmlformats.org/drawingml/2006/table">
            <a:tbl>
              <a:tblPr firstRow="1" bandRow="1">
                <a:tableStyleId>{5C22544A-7EE6-4342-B048-85BDC9FD1C3A}</a:tableStyleId>
              </a:tblPr>
              <a:tblGrid>
                <a:gridCol w="580464">
                  <a:extLst>
                    <a:ext uri="{9D8B030D-6E8A-4147-A177-3AD203B41FA5}">
                      <a16:colId xmlns:a16="http://schemas.microsoft.com/office/drawing/2014/main" val="545468875"/>
                    </a:ext>
                  </a:extLst>
                </a:gridCol>
                <a:gridCol w="2295083">
                  <a:extLst>
                    <a:ext uri="{9D8B030D-6E8A-4147-A177-3AD203B41FA5}">
                      <a16:colId xmlns:a16="http://schemas.microsoft.com/office/drawing/2014/main" val="2697242485"/>
                    </a:ext>
                  </a:extLst>
                </a:gridCol>
                <a:gridCol w="403412">
                  <a:extLst>
                    <a:ext uri="{9D8B030D-6E8A-4147-A177-3AD203B41FA5}">
                      <a16:colId xmlns:a16="http://schemas.microsoft.com/office/drawing/2014/main" val="3409338533"/>
                    </a:ext>
                  </a:extLst>
                </a:gridCol>
                <a:gridCol w="1933120">
                  <a:extLst>
                    <a:ext uri="{9D8B030D-6E8A-4147-A177-3AD203B41FA5}">
                      <a16:colId xmlns:a16="http://schemas.microsoft.com/office/drawing/2014/main" val="3016750915"/>
                    </a:ext>
                  </a:extLst>
                </a:gridCol>
              </a:tblGrid>
              <a:tr h="666843">
                <a:tc>
                  <a:txBody>
                    <a:bodyPr/>
                    <a:lstStyle/>
                    <a:p>
                      <a:endParaRPr lang="en-US" sz="1000" b="0" dirty="0">
                        <a:solidFill>
                          <a:schemeClr val="tx1"/>
                        </a:solidFill>
                        <a:latin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000" b="0" dirty="0">
                          <a:solidFill>
                            <a:schemeClr val="tx1"/>
                          </a:solidFill>
                          <a:latin typeface="Arial" panose="020B0604020202020204" pitchFamily="34" charset="0"/>
                          <a:cs typeface="Arial" panose="020B0604020202020204" pitchFamily="34" charset="0"/>
                        </a:rPr>
                        <a:t>View local </a:t>
                      </a:r>
                      <a:r>
                        <a:rPr lang="en-US" sz="1000" b="1" dirty="0">
                          <a:solidFill>
                            <a:schemeClr val="tx1"/>
                          </a:solidFill>
                          <a:latin typeface="Arial" panose="020B0604020202020204" pitchFamily="34" charset="0"/>
                          <a:cs typeface="Arial" panose="020B0604020202020204" pitchFamily="34" charset="0"/>
                        </a:rPr>
                        <a:t>planning reports</a:t>
                      </a:r>
                      <a:r>
                        <a:rPr lang="en-US" sz="1000" b="0" dirty="0">
                          <a:solidFill>
                            <a:schemeClr val="tx1"/>
                          </a:solidFill>
                          <a:latin typeface="Arial" panose="020B0604020202020204" pitchFamily="34" charset="0"/>
                          <a:cs typeface="Arial" panose="020B0604020202020204" pitchFamily="34" charset="0"/>
                        </a:rPr>
                        <a:t>,</a:t>
                      </a:r>
                      <a:r>
                        <a:rPr lang="en-US" sz="1000" b="1" dirty="0">
                          <a:solidFill>
                            <a:schemeClr val="tx1"/>
                          </a:solidFill>
                          <a:latin typeface="Arial" panose="020B0604020202020204" pitchFamily="34" charset="0"/>
                          <a:cs typeface="Arial" panose="020B0604020202020204" pitchFamily="34" charset="0"/>
                        </a:rPr>
                        <a:t> spending plans</a:t>
                      </a:r>
                      <a:r>
                        <a:rPr lang="en-US" sz="1000" b="0" dirty="0">
                          <a:solidFill>
                            <a:schemeClr val="tx1"/>
                          </a:solidFill>
                          <a:latin typeface="Arial" panose="020B0604020202020204" pitchFamily="34" charset="0"/>
                          <a:cs typeface="Arial" panose="020B0604020202020204" pitchFamily="34" charset="0"/>
                        </a:rPr>
                        <a:t>, </a:t>
                      </a:r>
                      <a:r>
                        <a:rPr lang="en-US" sz="1000" b="1" dirty="0">
                          <a:solidFill>
                            <a:schemeClr val="tx1"/>
                          </a:solidFill>
                          <a:latin typeface="Arial" panose="020B0604020202020204" pitchFamily="34" charset="0"/>
                          <a:cs typeface="Arial" panose="020B0604020202020204" pitchFamily="34" charset="0"/>
                        </a:rPr>
                        <a:t>annual reports</a:t>
                      </a:r>
                      <a:r>
                        <a:rPr lang="en-US" sz="1000" b="0" dirty="0">
                          <a:solidFill>
                            <a:schemeClr val="tx1"/>
                          </a:solidFill>
                          <a:latin typeface="Arial" panose="020B0604020202020204" pitchFamily="34" charset="0"/>
                          <a:cs typeface="Arial" panose="020B0604020202020204" pitchFamily="34" charset="0"/>
                        </a:rPr>
                        <a:t>, and more in the</a:t>
                      </a:r>
                      <a:r>
                        <a:rPr lang="en-US" sz="1000" b="1" dirty="0">
                          <a:solidFill>
                            <a:schemeClr val="tx1"/>
                          </a:solidFill>
                          <a:latin typeface="Arial" panose="020B0604020202020204" pitchFamily="34" charset="0"/>
                          <a:cs typeface="Arial" panose="020B0604020202020204" pitchFamily="34" charset="0"/>
                        </a:rPr>
                        <a:t> Document Library</a:t>
                      </a:r>
                      <a:r>
                        <a:rPr lang="en-US" sz="1000" b="0" dirty="0">
                          <a:solidFill>
                            <a:schemeClr val="tx1"/>
                          </a:solidFill>
                          <a:latin typeface="Arial" panose="020B0604020202020204" pitchFamily="34" charset="0"/>
                          <a:cs typeface="Arial" panose="020B0604020202020204" pitchFamily="34" charset="0"/>
                        </a:rPr>
                        <a:t>.</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000" b="0" dirty="0">
                        <a:solidFill>
                          <a:schemeClr val="tx1"/>
                        </a:solidFill>
                        <a:latin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000" b="0" dirty="0">
                          <a:solidFill>
                            <a:schemeClr val="tx1"/>
                          </a:solidFill>
                          <a:latin typeface="Arial" panose="020B0604020202020204" pitchFamily="34" charset="0"/>
                          <a:cs typeface="Arial" panose="020B0604020202020204" pitchFamily="34" charset="0"/>
                        </a:rPr>
                        <a:t>Download NC MOA </a:t>
                      </a:r>
                      <a:r>
                        <a:rPr lang="en-US" sz="1000" b="1" dirty="0">
                          <a:solidFill>
                            <a:srgbClr val="346076"/>
                          </a:solidFill>
                          <a:latin typeface="Arial" panose="020B0604020202020204" pitchFamily="34" charset="0"/>
                          <a:cs typeface="Arial" panose="020B0604020202020204" pitchFamily="34" charset="0"/>
                        </a:rPr>
                        <a:t>Exhibit A </a:t>
                      </a:r>
                      <a:r>
                        <a:rPr lang="en-US" sz="1000" b="0" dirty="0">
                          <a:solidFill>
                            <a:schemeClr val="tx1"/>
                          </a:solidFill>
                          <a:latin typeface="Arial" panose="020B0604020202020204" pitchFamily="34" charset="0"/>
                          <a:cs typeface="Arial" panose="020B0604020202020204" pitchFamily="34" charset="0"/>
                        </a:rPr>
                        <a:t>and </a:t>
                      </a:r>
                      <a:r>
                        <a:rPr lang="en-US" sz="1000" b="1" dirty="0">
                          <a:solidFill>
                            <a:srgbClr val="914131"/>
                          </a:solidFill>
                          <a:latin typeface="Arial" panose="020B0604020202020204" pitchFamily="34" charset="0"/>
                          <a:cs typeface="Arial" panose="020B0604020202020204" pitchFamily="34" charset="0"/>
                        </a:rPr>
                        <a:t>Exhibit B</a:t>
                      </a:r>
                      <a:r>
                        <a:rPr lang="en-US" sz="1000" b="0" dirty="0">
                          <a:solidFill>
                            <a:schemeClr val="tx1"/>
                          </a:solidFill>
                          <a:latin typeface="Arial" panose="020B0604020202020204" pitchFamily="34" charset="0"/>
                          <a:cs typeface="Arial" panose="020B0604020202020204" pitchFamily="34" charset="0"/>
                        </a:rPr>
                        <a:t> strategy lists.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33356401"/>
                  </a:ext>
                </a:extLst>
              </a:tr>
              <a:tr h="521877">
                <a:tc>
                  <a:txBody>
                    <a:bodyPr/>
                    <a:lstStyle/>
                    <a:p>
                      <a:endParaRPr lang="en-US" sz="1000" b="0" dirty="0">
                        <a:solidFill>
                          <a:schemeClr val="tx1"/>
                        </a:solidFill>
                        <a:latin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000" b="0" dirty="0">
                          <a:solidFill>
                            <a:schemeClr val="tx1"/>
                          </a:solidFill>
                          <a:latin typeface="Arial" panose="020B0604020202020204" pitchFamily="34" charset="0"/>
                          <a:cs typeface="Arial" panose="020B0604020202020204" pitchFamily="34" charset="0"/>
                        </a:rPr>
                        <a:t>Download </a:t>
                      </a:r>
                      <a:r>
                        <a:rPr lang="en-US" sz="1000" b="1" dirty="0">
                          <a:solidFill>
                            <a:schemeClr val="tx1"/>
                          </a:solidFill>
                          <a:latin typeface="Arial" panose="020B0604020202020204" pitchFamily="34" charset="0"/>
                          <a:cs typeface="Arial" panose="020B0604020202020204" pitchFamily="34" charset="0"/>
                        </a:rPr>
                        <a:t>payments</a:t>
                      </a:r>
                      <a:r>
                        <a:rPr lang="en-US" sz="1000" b="0" dirty="0">
                          <a:solidFill>
                            <a:schemeClr val="tx1"/>
                          </a:solidFill>
                          <a:latin typeface="Arial" panose="020B0604020202020204" pitchFamily="34" charset="0"/>
                          <a:cs typeface="Arial" panose="020B0604020202020204" pitchFamily="34" charset="0"/>
                        </a:rPr>
                        <a:t>, </a:t>
                      </a:r>
                      <a:r>
                        <a:rPr lang="en-US" sz="1000" b="1" dirty="0">
                          <a:solidFill>
                            <a:schemeClr val="tx1"/>
                          </a:solidFill>
                          <a:latin typeface="Arial" panose="020B0604020202020204" pitchFamily="34" charset="0"/>
                          <a:cs typeface="Arial" panose="020B0604020202020204" pitchFamily="34" charset="0"/>
                        </a:rPr>
                        <a:t>spending plans</a:t>
                      </a:r>
                      <a:r>
                        <a:rPr lang="en-US" sz="1000" b="0" dirty="0">
                          <a:solidFill>
                            <a:schemeClr val="tx1"/>
                          </a:solidFill>
                          <a:latin typeface="Arial" panose="020B0604020202020204" pitchFamily="34" charset="0"/>
                          <a:cs typeface="Arial" panose="020B0604020202020204" pitchFamily="34" charset="0"/>
                        </a:rPr>
                        <a:t>, and </a:t>
                      </a:r>
                      <a:r>
                        <a:rPr lang="en-US" sz="1000" b="1" dirty="0">
                          <a:solidFill>
                            <a:schemeClr val="tx1"/>
                          </a:solidFill>
                          <a:latin typeface="Arial" panose="020B0604020202020204" pitchFamily="34" charset="0"/>
                          <a:cs typeface="Arial" panose="020B0604020202020204" pitchFamily="34" charset="0"/>
                        </a:rPr>
                        <a:t>past spending tables </a:t>
                      </a:r>
                      <a:r>
                        <a:rPr lang="en-US" sz="1000" b="0" dirty="0">
                          <a:solidFill>
                            <a:schemeClr val="tx1"/>
                          </a:solidFill>
                          <a:latin typeface="Arial" panose="020B0604020202020204" pitchFamily="34" charset="0"/>
                          <a:cs typeface="Arial" panose="020B0604020202020204" pitchFamily="34" charset="0"/>
                        </a:rPr>
                        <a:t>for all local governments.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000" b="0" dirty="0">
                        <a:solidFill>
                          <a:schemeClr val="tx1"/>
                        </a:solidFill>
                        <a:latin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000" b="0" dirty="0">
                          <a:solidFill>
                            <a:schemeClr val="tx1"/>
                          </a:solidFill>
                          <a:latin typeface="Arial" panose="020B0604020202020204" pitchFamily="34" charset="0"/>
                          <a:cs typeface="Arial" panose="020B0604020202020204" pitchFamily="34" charset="0"/>
                        </a:rPr>
                        <a:t>View legal and technical notes.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96676131"/>
                  </a:ext>
                </a:extLst>
              </a:tr>
            </a:tbl>
          </a:graphicData>
        </a:graphic>
      </p:graphicFrame>
      <p:pic>
        <p:nvPicPr>
          <p:cNvPr id="18" name="STATIC IMG view tech">
            <a:hlinkClick r:id="rId3"/>
            <a:extLst>
              <a:ext uri="{FF2B5EF4-FFF2-40B4-BE49-F238E27FC236}">
                <a16:creationId xmlns:a16="http://schemas.microsoft.com/office/drawing/2014/main" id="{CB06CD4E-1B47-66F5-1A72-49F151CD4393}"/>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4123350" y="8113427"/>
            <a:ext cx="457200" cy="457200"/>
          </a:xfrm>
          <a:prstGeom prst="rect">
            <a:avLst/>
          </a:prstGeom>
        </p:spPr>
      </p:pic>
      <p:pic>
        <p:nvPicPr>
          <p:cNvPr id="24" name="STATIC IMG link repo">
            <a:hlinkClick r:id="rId3"/>
            <a:extLst>
              <a:ext uri="{FF2B5EF4-FFF2-40B4-BE49-F238E27FC236}">
                <a16:creationId xmlns:a16="http://schemas.microsoft.com/office/drawing/2014/main" id="{7EF4E0F1-9527-15EC-C170-76F5A57C8FD4}"/>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1392593" y="7498443"/>
            <a:ext cx="457200" cy="457200"/>
          </a:xfrm>
          <a:prstGeom prst="rect">
            <a:avLst/>
          </a:prstGeom>
        </p:spPr>
      </p:pic>
      <p:pic>
        <p:nvPicPr>
          <p:cNvPr id="33" name="STATIC IMG dl spreedsheet">
            <a:hlinkClick r:id="rId6"/>
            <a:extLst>
              <a:ext uri="{FF2B5EF4-FFF2-40B4-BE49-F238E27FC236}">
                <a16:creationId xmlns:a16="http://schemas.microsoft.com/office/drawing/2014/main" id="{ED6B51A1-B494-CFC6-6B44-EFC1802033C2}"/>
              </a:ext>
            </a:extLst>
          </p:cNvPr>
          <p:cNvPicPr>
            <a:picLocks noChangeAspect="1"/>
          </p:cNvPicPr>
          <p:nvPr userDrawn="1"/>
        </p:nvPicPr>
        <p:blipFill>
          <a:blip r:embed="rId7">
            <a:extLst>
              <a:ext uri="{28A0092B-C50C-407E-A947-70E740481C1C}">
                <a14:useLocalDpi xmlns:a14="http://schemas.microsoft.com/office/drawing/2010/main" val="0"/>
              </a:ext>
            </a:extLst>
          </a:blip>
          <a:srcRect/>
          <a:stretch/>
        </p:blipFill>
        <p:spPr>
          <a:xfrm>
            <a:off x="1392593" y="8120914"/>
            <a:ext cx="457200" cy="457200"/>
          </a:xfrm>
          <a:prstGeom prst="rect">
            <a:avLst/>
          </a:prstGeom>
        </p:spPr>
      </p:pic>
      <p:pic>
        <p:nvPicPr>
          <p:cNvPr id="11" name="STATIC IMG dl text">
            <a:hlinkClick r:id="rId8"/>
            <a:extLst>
              <a:ext uri="{FF2B5EF4-FFF2-40B4-BE49-F238E27FC236}">
                <a16:creationId xmlns:a16="http://schemas.microsoft.com/office/drawing/2014/main" id="{8AE0FABC-3F7A-6A71-135A-2F1FBA2746E0}"/>
              </a:ext>
            </a:extLst>
          </p:cNvPr>
          <p:cNvPicPr>
            <a:picLocks noChangeAspect="1"/>
          </p:cNvPicPr>
          <p:nvPr userDrawn="1"/>
        </p:nvPicPr>
        <p:blipFill>
          <a:blip r:embed="rId9">
            <a:extLst>
              <a:ext uri="{28A0092B-C50C-407E-A947-70E740481C1C}">
                <a14:useLocalDpi xmlns:a14="http://schemas.microsoft.com/office/drawing/2010/main" val="0"/>
              </a:ext>
            </a:extLst>
          </a:blip>
          <a:srcRect/>
          <a:stretch/>
        </p:blipFill>
        <p:spPr>
          <a:xfrm>
            <a:off x="4094947" y="7498443"/>
            <a:ext cx="457200" cy="457200"/>
          </a:xfrm>
          <a:prstGeom prst="rect">
            <a:avLst/>
          </a:prstGeom>
        </p:spPr>
      </p:pic>
      <p:sp>
        <p:nvSpPr>
          <p:cNvPr id="29" name="STATIC BKG web block">
            <a:extLst>
              <a:ext uri="{FF2B5EF4-FFF2-40B4-BE49-F238E27FC236}">
                <a16:creationId xmlns:a16="http://schemas.microsoft.com/office/drawing/2014/main" id="{E977A10D-C363-AB07-AA0B-2F14A5028E2F}"/>
              </a:ext>
            </a:extLst>
          </p:cNvPr>
          <p:cNvSpPr/>
          <p:nvPr userDrawn="1"/>
        </p:nvSpPr>
        <p:spPr>
          <a:xfrm>
            <a:off x="0" y="7424787"/>
            <a:ext cx="457200" cy="1088136"/>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 name="STATIC BKG p2 header">
            <a:extLst>
              <a:ext uri="{FF2B5EF4-FFF2-40B4-BE49-F238E27FC236}">
                <a16:creationId xmlns:a16="http://schemas.microsoft.com/office/drawing/2014/main" id="{A05E75C6-F3CD-7A63-AC13-0EE8A18EDBF8}"/>
              </a:ext>
            </a:extLst>
          </p:cNvPr>
          <p:cNvSpPr/>
          <p:nvPr userDrawn="1"/>
        </p:nvSpPr>
        <p:spPr>
          <a:xfrm>
            <a:off x="0" y="0"/>
            <a:ext cx="6858000" cy="749808"/>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3" name="STATIC &quot;WEB&quot;">
            <a:extLst>
              <a:ext uri="{FF2B5EF4-FFF2-40B4-BE49-F238E27FC236}">
                <a16:creationId xmlns:a16="http://schemas.microsoft.com/office/drawing/2014/main" id="{A32C6E35-4354-BA23-19BB-F2C6D53D3A52}"/>
              </a:ext>
            </a:extLst>
          </p:cNvPr>
          <p:cNvSpPr txBox="1"/>
          <p:nvPr userDrawn="1"/>
        </p:nvSpPr>
        <p:spPr>
          <a:xfrm>
            <a:off x="0" y="7863840"/>
            <a:ext cx="461665" cy="847041"/>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WEB</a:t>
            </a:r>
          </a:p>
        </p:txBody>
      </p:sp>
      <p:pic>
        <p:nvPicPr>
          <p:cNvPr id="22" name="STATIC IMG www icon">
            <a:extLst>
              <a:ext uri="{FF2B5EF4-FFF2-40B4-BE49-F238E27FC236}">
                <a16:creationId xmlns:a16="http://schemas.microsoft.com/office/drawing/2014/main" id="{C62074C8-2778-599D-DBE8-FBAF82336186}"/>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p:blipFill>
        <p:spPr>
          <a:xfrm>
            <a:off x="45720" y="7498080"/>
            <a:ext cx="365760" cy="365760"/>
          </a:xfrm>
          <a:prstGeom prst="rect">
            <a:avLst/>
          </a:prstGeom>
        </p:spPr>
      </p:pic>
      <p:sp>
        <p:nvSpPr>
          <p:cNvPr id="20" name="STATIC BKG divider3">
            <a:extLst>
              <a:ext uri="{FF2B5EF4-FFF2-40B4-BE49-F238E27FC236}">
                <a16:creationId xmlns:a16="http://schemas.microsoft.com/office/drawing/2014/main" id="{A6044542-04BD-743A-C4AB-62E0A25FDB09}"/>
              </a:ext>
            </a:extLst>
          </p:cNvPr>
          <p:cNvSpPr/>
          <p:nvPr userDrawn="1"/>
        </p:nvSpPr>
        <p:spPr>
          <a:xfrm>
            <a:off x="0" y="7406640"/>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13" name="fin_plot">
            <a:extLst>
              <a:ext uri="{FF2B5EF4-FFF2-40B4-BE49-F238E27FC236}">
                <a16:creationId xmlns:a16="http://schemas.microsoft.com/office/drawing/2014/main" id="{C31586BF-82C1-EB95-B905-837EF921AEDD}"/>
              </a:ext>
            </a:extLst>
          </p:cNvPr>
          <p:cNvSpPr>
            <a:spLocks noGrp="1"/>
          </p:cNvSpPr>
          <p:nvPr>
            <p:ph type="clipArt" sz="quarter" idx="11"/>
          </p:nvPr>
        </p:nvSpPr>
        <p:spPr>
          <a:xfrm>
            <a:off x="3749040" y="1362456"/>
            <a:ext cx="3026649" cy="5372587"/>
          </a:xfrm>
          <a:prstGeom prst="rect">
            <a:avLst/>
          </a:prstGeom>
        </p:spPr>
        <p:txBody>
          <a:bodyPr/>
          <a:lstStyle>
            <a:lvl1pPr>
              <a:defRPr>
                <a:latin typeface="Arial" panose="020B0604020202020204" pitchFamily="34" charset="0"/>
              </a:defRPr>
            </a:lvl1pPr>
          </a:lstStyle>
          <a:p>
            <a:endParaRPr lang="en-US" dirty="0"/>
          </a:p>
        </p:txBody>
      </p:sp>
      <p:sp>
        <p:nvSpPr>
          <p:cNvPr id="21" name="hs_title">
            <a:extLst>
              <a:ext uri="{FF2B5EF4-FFF2-40B4-BE49-F238E27FC236}">
                <a16:creationId xmlns:a16="http://schemas.microsoft.com/office/drawing/2014/main" id="{52485FDC-3E75-0789-8887-DF8AE0873FF2}"/>
              </a:ext>
            </a:extLst>
          </p:cNvPr>
          <p:cNvSpPr>
            <a:spLocks noGrp="1"/>
          </p:cNvSpPr>
          <p:nvPr>
            <p:ph type="body" sz="quarter" idx="13"/>
          </p:nvPr>
        </p:nvSpPr>
        <p:spPr>
          <a:xfrm>
            <a:off x="3637675" y="6834758"/>
            <a:ext cx="3026649" cy="354012"/>
          </a:xfrm>
          <a:prstGeom prst="rect">
            <a:avLst/>
          </a:prstGeom>
        </p:spPr>
        <p:txBody>
          <a:bodyPr/>
          <a:lstStyle>
            <a:lvl1pPr algn="ctr">
              <a:buNone/>
              <a:defRPr sz="1200" b="0">
                <a:latin typeface="Arial" panose="020B0604020202020204" pitchFamily="34" charset="0"/>
              </a:defRPr>
            </a:lvl1pPr>
          </a:lstStyle>
          <a:p>
            <a:pPr lvl="0"/>
            <a:endParaRPr lang="en-US" dirty="0"/>
          </a:p>
        </p:txBody>
      </p:sp>
      <p:sp>
        <p:nvSpPr>
          <p:cNvPr id="31" name="top_state_3">
            <a:extLst>
              <a:ext uri="{FF2B5EF4-FFF2-40B4-BE49-F238E27FC236}">
                <a16:creationId xmlns:a16="http://schemas.microsoft.com/office/drawing/2014/main" id="{51DD3205-DE76-CEAF-00C9-69985A20E61B}"/>
              </a:ext>
            </a:extLst>
          </p:cNvPr>
          <p:cNvSpPr txBox="1"/>
          <p:nvPr userDrawn="1"/>
        </p:nvSpPr>
        <p:spPr>
          <a:xfrm>
            <a:off x="448619" y="5594984"/>
            <a:ext cx="2993998"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26" name="top_state_2">
            <a:extLst>
              <a:ext uri="{FF2B5EF4-FFF2-40B4-BE49-F238E27FC236}">
                <a16:creationId xmlns:a16="http://schemas.microsoft.com/office/drawing/2014/main" id="{39FBAD72-1A5E-4F11-D1CD-CF92554B1654}"/>
              </a:ext>
            </a:extLst>
          </p:cNvPr>
          <p:cNvSpPr txBox="1"/>
          <p:nvPr userDrawn="1"/>
        </p:nvSpPr>
        <p:spPr>
          <a:xfrm>
            <a:off x="455537" y="5146756"/>
            <a:ext cx="2987080"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9" name="top_state_1">
            <a:extLst>
              <a:ext uri="{FF2B5EF4-FFF2-40B4-BE49-F238E27FC236}">
                <a16:creationId xmlns:a16="http://schemas.microsoft.com/office/drawing/2014/main" id="{7D19416F-8987-B99F-AB7C-4CC69986C303}"/>
              </a:ext>
            </a:extLst>
          </p:cNvPr>
          <p:cNvSpPr txBox="1"/>
          <p:nvPr userDrawn="1"/>
        </p:nvSpPr>
        <p:spPr>
          <a:xfrm>
            <a:off x="448619" y="4698528"/>
            <a:ext cx="2987081"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5" name="state_fin_intro">
            <a:extLst>
              <a:ext uri="{FF2B5EF4-FFF2-40B4-BE49-F238E27FC236}">
                <a16:creationId xmlns:a16="http://schemas.microsoft.com/office/drawing/2014/main" id="{F13B9E99-5D1B-B312-7A25-ACC8FF60247B}"/>
              </a:ext>
            </a:extLst>
          </p:cNvPr>
          <p:cNvSpPr txBox="1"/>
          <p:nvPr userDrawn="1"/>
        </p:nvSpPr>
        <p:spPr>
          <a:xfrm>
            <a:off x="455537" y="4165462"/>
            <a:ext cx="2980163"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4" name="top_this_3">
            <a:extLst>
              <a:ext uri="{FF2B5EF4-FFF2-40B4-BE49-F238E27FC236}">
                <a16:creationId xmlns:a16="http://schemas.microsoft.com/office/drawing/2014/main" id="{D9CD03A2-5939-D190-3C34-1ED989AF9BE6}"/>
              </a:ext>
            </a:extLst>
          </p:cNvPr>
          <p:cNvSpPr txBox="1"/>
          <p:nvPr userDrawn="1"/>
        </p:nvSpPr>
        <p:spPr>
          <a:xfrm>
            <a:off x="453304" y="3066010"/>
            <a:ext cx="2977702"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2" name="top_this_2">
            <a:extLst>
              <a:ext uri="{FF2B5EF4-FFF2-40B4-BE49-F238E27FC236}">
                <a16:creationId xmlns:a16="http://schemas.microsoft.com/office/drawing/2014/main" id="{8A787967-E4C4-AA2B-8FDC-EE2F3AA0BFE4}"/>
              </a:ext>
            </a:extLst>
          </p:cNvPr>
          <p:cNvSpPr txBox="1"/>
          <p:nvPr userDrawn="1"/>
        </p:nvSpPr>
        <p:spPr>
          <a:xfrm>
            <a:off x="467146" y="2678681"/>
            <a:ext cx="2959393"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7" name="top_this_1">
            <a:extLst>
              <a:ext uri="{FF2B5EF4-FFF2-40B4-BE49-F238E27FC236}">
                <a16:creationId xmlns:a16="http://schemas.microsoft.com/office/drawing/2014/main" id="{3549B379-4D73-249A-E906-F9086713D0A7}"/>
              </a:ext>
            </a:extLst>
          </p:cNvPr>
          <p:cNvSpPr txBox="1"/>
          <p:nvPr userDrawn="1"/>
        </p:nvSpPr>
        <p:spPr>
          <a:xfrm>
            <a:off x="469607" y="2295033"/>
            <a:ext cx="2948991"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40" name="this_fin_intro">
            <a:extLst>
              <a:ext uri="{FF2B5EF4-FFF2-40B4-BE49-F238E27FC236}">
                <a16:creationId xmlns:a16="http://schemas.microsoft.com/office/drawing/2014/main" id="{F03CA978-3A2F-E941-D987-8ACF2F5010E7}"/>
              </a:ext>
            </a:extLst>
          </p:cNvPr>
          <p:cNvSpPr txBox="1"/>
          <p:nvPr userDrawn="1"/>
        </p:nvSpPr>
        <p:spPr>
          <a:xfrm>
            <a:off x="469607" y="933771"/>
            <a:ext cx="6301617" cy="254586"/>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28" name="STATIC BKG past block">
            <a:extLst>
              <a:ext uri="{FF2B5EF4-FFF2-40B4-BE49-F238E27FC236}">
                <a16:creationId xmlns:a16="http://schemas.microsoft.com/office/drawing/2014/main" id="{981E8ED5-418F-179A-8021-C394584E7619}"/>
              </a:ext>
            </a:extLst>
          </p:cNvPr>
          <p:cNvSpPr/>
          <p:nvPr userDrawn="1"/>
        </p:nvSpPr>
        <p:spPr>
          <a:xfrm>
            <a:off x="0" y="841248"/>
            <a:ext cx="457200" cy="644652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8" name="STATIC &quot;past spending&quot;">
            <a:extLst>
              <a:ext uri="{FF2B5EF4-FFF2-40B4-BE49-F238E27FC236}">
                <a16:creationId xmlns:a16="http://schemas.microsoft.com/office/drawing/2014/main" id="{E95726EF-E0B2-4F3E-A9EC-69F42C0E06B3}"/>
              </a:ext>
            </a:extLst>
          </p:cNvPr>
          <p:cNvSpPr txBox="1"/>
          <p:nvPr userDrawn="1"/>
        </p:nvSpPr>
        <p:spPr>
          <a:xfrm>
            <a:off x="0" y="1311926"/>
            <a:ext cx="461665" cy="2169722"/>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PAST SPENDING</a:t>
            </a:r>
          </a:p>
        </p:txBody>
      </p:sp>
      <p:pic>
        <p:nvPicPr>
          <p:cNvPr id="7" name="STATIC IMG fin icon">
            <a:extLst>
              <a:ext uri="{FF2B5EF4-FFF2-40B4-BE49-F238E27FC236}">
                <a16:creationId xmlns:a16="http://schemas.microsoft.com/office/drawing/2014/main" id="{F1A19A35-4990-A221-9451-EA557C514051}"/>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p:blipFill>
        <p:spPr>
          <a:xfrm>
            <a:off x="45720" y="932688"/>
            <a:ext cx="365760" cy="365760"/>
          </a:xfrm>
          <a:prstGeom prst="rect">
            <a:avLst/>
          </a:prstGeom>
        </p:spPr>
      </p:pic>
      <p:sp>
        <p:nvSpPr>
          <p:cNvPr id="5" name="rev_id_head">
            <a:extLst>
              <a:ext uri="{FF2B5EF4-FFF2-40B4-BE49-F238E27FC236}">
                <a16:creationId xmlns:a16="http://schemas.microsoft.com/office/drawing/2014/main" id="{B9077F0E-6C43-3E90-0D63-56BAE205B11E}"/>
              </a:ext>
            </a:extLst>
          </p:cNvPr>
          <p:cNvSpPr>
            <a:spLocks noGrp="1"/>
          </p:cNvSpPr>
          <p:nvPr userDrawn="1">
            <p:ph type="body" sz="quarter" idx="10"/>
          </p:nvPr>
        </p:nvSpPr>
        <p:spPr>
          <a:xfrm>
            <a:off x="3691889" y="91440"/>
            <a:ext cx="2972435" cy="379412"/>
          </a:xfrm>
          <a:prstGeom prst="rect">
            <a:avLst/>
          </a:prstGeom>
        </p:spPr>
        <p:txBody>
          <a:bodyPr/>
          <a:lstStyle>
            <a:lvl1pPr>
              <a:buNone/>
              <a:defRPr>
                <a:latin typeface="Arial" panose="020B0604020202020204" pitchFamily="34" charset="0"/>
              </a:defRPr>
            </a:lvl1pPr>
          </a:lstStyle>
          <a:p>
            <a:pPr lvl="0"/>
            <a:endParaRPr lang="en-US" dirty="0"/>
          </a:p>
        </p:txBody>
      </p:sp>
      <p:sp>
        <p:nvSpPr>
          <p:cNvPr id="3" name="STATIC p2 header title">
            <a:extLst>
              <a:ext uri="{FF2B5EF4-FFF2-40B4-BE49-F238E27FC236}">
                <a16:creationId xmlns:a16="http://schemas.microsoft.com/office/drawing/2014/main" id="{1114EDE4-3341-8CEF-1F22-78ED710F4D48}"/>
              </a:ext>
            </a:extLst>
          </p:cNvPr>
          <p:cNvSpPr txBox="1"/>
          <p:nvPr userDrawn="1"/>
        </p:nvSpPr>
        <p:spPr>
          <a:xfrm>
            <a:off x="91440" y="91440"/>
            <a:ext cx="3235325" cy="538609"/>
          </a:xfrm>
          <a:prstGeom prst="rect">
            <a:avLst/>
          </a:prstGeom>
          <a:noFill/>
        </p:spPr>
        <p:txBody>
          <a:bodyPr wrap="square" rtlCol="0">
            <a:spAutoFit/>
          </a:bodyPr>
          <a:lstStyle/>
          <a:p>
            <a:pPr>
              <a:spcAft>
                <a:spcPts val="600"/>
              </a:spcAft>
            </a:pPr>
            <a:r>
              <a:rPr lang="en-US" sz="1200" b="0"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NC OPIOID SETTLEMENT</a:t>
            </a:r>
          </a:p>
          <a:p>
            <a:r>
              <a:rPr lang="en-US" sz="12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LOCAL PROFILE</a:t>
            </a:r>
          </a:p>
        </p:txBody>
      </p:sp>
      <p:sp>
        <p:nvSpPr>
          <p:cNvPr id="32" name="TextBox 31">
            <a:extLst>
              <a:ext uri="{FF2B5EF4-FFF2-40B4-BE49-F238E27FC236}">
                <a16:creationId xmlns:a16="http://schemas.microsoft.com/office/drawing/2014/main" id="{675B641A-2676-1571-A0A5-78D9F33DD6D1}"/>
              </a:ext>
            </a:extLst>
          </p:cNvPr>
          <p:cNvSpPr txBox="1"/>
          <p:nvPr userDrawn="1"/>
        </p:nvSpPr>
        <p:spPr>
          <a:xfrm>
            <a:off x="3335384" y="8737042"/>
            <a:ext cx="3502930" cy="369332"/>
          </a:xfrm>
          <a:prstGeom prst="rect">
            <a:avLst/>
          </a:prstGeom>
          <a:noFill/>
        </p:spPr>
        <p:txBody>
          <a:bodyPr wrap="square" rtlCol="0">
            <a:spAutoFit/>
          </a:bodyPr>
          <a:lstStyle/>
          <a:p>
            <a:pPr algn="r"/>
            <a:r>
              <a:rPr lang="en-US" sz="600" i="1" dirty="0">
                <a:latin typeface="Arial" panose="020B0604020202020204" pitchFamily="34" charset="0"/>
              </a:rPr>
              <a:t>CORE-NC Activities at UNC IPRC are supported by an award from North Carolina Collaboratory using Opioid Abatement Funds, as authorized under NCGA Session Law 2023-134, Section 9G.8.(b), with additional support from the Duke Energy Foundation and the Governor’s Institute.</a:t>
            </a:r>
          </a:p>
        </p:txBody>
      </p:sp>
      <p:pic>
        <p:nvPicPr>
          <p:cNvPr id="16" name="STATIC domain v">
            <a:extLst>
              <a:ext uri="{FF2B5EF4-FFF2-40B4-BE49-F238E27FC236}">
                <a16:creationId xmlns:a16="http://schemas.microsoft.com/office/drawing/2014/main" id="{2DE6A4AE-1053-6E33-DCF7-FDF6E66AE90A}"/>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p:blipFill>
        <p:spPr>
          <a:xfrm>
            <a:off x="3611880" y="1371600"/>
            <a:ext cx="339290" cy="5486400"/>
          </a:xfrm>
          <a:prstGeom prst="rect">
            <a:avLst/>
          </a:prstGeom>
        </p:spPr>
      </p:pic>
      <p:pic>
        <p:nvPicPr>
          <p:cNvPr id="34" name="STATIC qr code">
            <a:extLst>
              <a:ext uri="{FF2B5EF4-FFF2-40B4-BE49-F238E27FC236}">
                <a16:creationId xmlns:a16="http://schemas.microsoft.com/office/drawing/2014/main" id="{DDE8DAD5-4DD8-090A-8C50-99F6248D3EAA}"/>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p:blipFill>
        <p:spPr>
          <a:xfrm>
            <a:off x="595128" y="7552049"/>
            <a:ext cx="797465" cy="797465"/>
          </a:xfrm>
          <a:prstGeom prst="rect">
            <a:avLst/>
          </a:prstGeom>
        </p:spPr>
      </p:pic>
      <p:sp>
        <p:nvSpPr>
          <p:cNvPr id="35" name="TextBox 34">
            <a:extLst>
              <a:ext uri="{FF2B5EF4-FFF2-40B4-BE49-F238E27FC236}">
                <a16:creationId xmlns:a16="http://schemas.microsoft.com/office/drawing/2014/main" id="{4ECA93AB-7CC7-64B1-92A1-B39702884B3A}"/>
              </a:ext>
            </a:extLst>
          </p:cNvPr>
          <p:cNvSpPr txBox="1"/>
          <p:nvPr userDrawn="1"/>
        </p:nvSpPr>
        <p:spPr>
          <a:xfrm>
            <a:off x="382111" y="8328257"/>
            <a:ext cx="1213277" cy="184666"/>
          </a:xfrm>
          <a:prstGeom prst="rect">
            <a:avLst/>
          </a:prstGeom>
          <a:noFill/>
        </p:spPr>
        <p:txBody>
          <a:bodyPr wrap="square" rtlCol="0">
            <a:spAutoFit/>
          </a:bodyPr>
          <a:lstStyle/>
          <a:p>
            <a:pPr algn="ctr"/>
            <a:r>
              <a:rPr lang="en-US" sz="600" dirty="0">
                <a:latin typeface="Arial" panose="020B0604020202020204" pitchFamily="34" charset="0"/>
              </a:rPr>
              <a:t>ncopioidsettlement.org</a:t>
            </a:r>
          </a:p>
        </p:txBody>
      </p:sp>
      <p:sp>
        <p:nvSpPr>
          <p:cNvPr id="27" name="STATIC BKG divider0">
            <a:extLst>
              <a:ext uri="{FF2B5EF4-FFF2-40B4-BE49-F238E27FC236}">
                <a16:creationId xmlns:a16="http://schemas.microsoft.com/office/drawing/2014/main" id="{41612EE8-D289-EE58-F14E-1B449B430D59}"/>
              </a:ext>
            </a:extLst>
          </p:cNvPr>
          <p:cNvSpPr/>
          <p:nvPr userDrawn="1"/>
        </p:nvSpPr>
        <p:spPr>
          <a:xfrm>
            <a:off x="3429000" y="1463040"/>
            <a:ext cx="91440" cy="539496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4" name="STATIC rounding statement">
            <a:extLst>
              <a:ext uri="{FF2B5EF4-FFF2-40B4-BE49-F238E27FC236}">
                <a16:creationId xmlns:a16="http://schemas.microsoft.com/office/drawing/2014/main" id="{6F717803-AEBE-0211-FD53-426D45AD7E1C}"/>
              </a:ext>
            </a:extLst>
          </p:cNvPr>
          <p:cNvSpPr txBox="1"/>
          <p:nvPr userDrawn="1"/>
        </p:nvSpPr>
        <p:spPr>
          <a:xfrm>
            <a:off x="5509374" y="7132320"/>
            <a:ext cx="1348626" cy="276999"/>
          </a:xfrm>
          <a:prstGeom prst="rect">
            <a:avLst/>
          </a:prstGeom>
          <a:noFill/>
        </p:spPr>
        <p:txBody>
          <a:bodyPr wrap="square" rtlCol="0">
            <a:spAutoFit/>
          </a:bodyPr>
          <a:lstStyle/>
          <a:p>
            <a:pPr algn="r"/>
            <a:r>
              <a:rPr lang="en-US" sz="600" i="1" dirty="0">
                <a:latin typeface="Arial" panose="020B0604020202020204" pitchFamily="34" charset="0"/>
              </a:rPr>
              <a:t>Due to rounding, the percentages shown here may not sum to 100.</a:t>
            </a:r>
          </a:p>
        </p:txBody>
      </p:sp>
      <p:sp>
        <p:nvSpPr>
          <p:cNvPr id="38" name="render_time">
            <a:extLst>
              <a:ext uri="{FF2B5EF4-FFF2-40B4-BE49-F238E27FC236}">
                <a16:creationId xmlns:a16="http://schemas.microsoft.com/office/drawing/2014/main" id="{D81E7F4F-2542-D1E2-5065-3E8BBA939971}"/>
              </a:ext>
            </a:extLst>
          </p:cNvPr>
          <p:cNvSpPr>
            <a:spLocks noGrp="1"/>
          </p:cNvSpPr>
          <p:nvPr>
            <p:ph type="body" sz="quarter" idx="14" hasCustomPrompt="1"/>
          </p:nvPr>
        </p:nvSpPr>
        <p:spPr>
          <a:xfrm>
            <a:off x="5086849" y="9015984"/>
            <a:ext cx="1749287" cy="138747"/>
          </a:xfrm>
          <a:prstGeom prst="rect">
            <a:avLst/>
          </a:prstGeom>
        </p:spPr>
        <p:txBody>
          <a:bodyPr/>
          <a:lstStyle>
            <a:lvl1pPr algn="ctr">
              <a:defRPr sz="600" b="0" i="1" baseline="0">
                <a:latin typeface="Arial" panose="020B0604020202020204" pitchFamily="34" charset="0"/>
              </a:defRPr>
            </a:lvl1pPr>
          </a:lstStyle>
          <a:p>
            <a:pPr lvl="0"/>
            <a:r>
              <a:rPr lang="en-US" dirty="0"/>
              <a:t>Time here</a:t>
            </a:r>
          </a:p>
        </p:txBody>
      </p:sp>
      <p:sp>
        <p:nvSpPr>
          <p:cNvPr id="36" name="STATIC &quot;Top Local Strats&quot;">
            <a:extLst>
              <a:ext uri="{FF2B5EF4-FFF2-40B4-BE49-F238E27FC236}">
                <a16:creationId xmlns:a16="http://schemas.microsoft.com/office/drawing/2014/main" id="{57431CE1-356B-9969-6223-B529142AABE1}"/>
              </a:ext>
            </a:extLst>
          </p:cNvPr>
          <p:cNvSpPr txBox="1"/>
          <p:nvPr userDrawn="1"/>
        </p:nvSpPr>
        <p:spPr>
          <a:xfrm>
            <a:off x="457200" y="1388054"/>
            <a:ext cx="2977702" cy="338554"/>
          </a:xfrm>
          <a:prstGeom prst="rect">
            <a:avLst/>
          </a:prstGeom>
          <a:noFill/>
        </p:spPr>
        <p:txBody>
          <a:bodyPr wrap="square" rtlCol="0">
            <a:spAutoFit/>
          </a:bodyPr>
          <a:lstStyle/>
          <a:p>
            <a:r>
              <a:rPr lang="en-US" sz="1600" b="0" dirty="0">
                <a:latin typeface="Arial" panose="020B0604020202020204" pitchFamily="34" charset="0"/>
                <a:cs typeface="Arial" panose="020B0604020202020204" pitchFamily="34" charset="0"/>
              </a:rPr>
              <a:t>TOP LOCAL STRATEGIES</a:t>
            </a:r>
          </a:p>
        </p:txBody>
      </p:sp>
      <p:sp>
        <p:nvSpPr>
          <p:cNvPr id="39" name="local_top_intro">
            <a:extLst>
              <a:ext uri="{FF2B5EF4-FFF2-40B4-BE49-F238E27FC236}">
                <a16:creationId xmlns:a16="http://schemas.microsoft.com/office/drawing/2014/main" id="{F7873632-5733-8587-553B-7BB6807F5208}"/>
              </a:ext>
            </a:extLst>
          </p:cNvPr>
          <p:cNvSpPr>
            <a:spLocks noGrp="1"/>
          </p:cNvSpPr>
          <p:nvPr>
            <p:ph type="body" sz="quarter" idx="15" hasCustomPrompt="1"/>
          </p:nvPr>
        </p:nvSpPr>
        <p:spPr>
          <a:xfrm>
            <a:off x="457200" y="1781208"/>
            <a:ext cx="2956675" cy="366713"/>
          </a:xfrm>
          <a:prstGeom prst="rect">
            <a:avLst/>
          </a:prstGeom>
        </p:spPr>
        <p:txBody>
          <a:bodyPr/>
          <a:lstStyle>
            <a:lvl1pPr>
              <a:buNone/>
              <a:defRPr/>
            </a:lvl1pPr>
          </a:lstStyle>
          <a:p>
            <a:pPr lvl="0"/>
            <a:r>
              <a:rPr lang="en-US" dirty="0"/>
              <a:t>Text</a:t>
            </a:r>
          </a:p>
          <a:p>
            <a:pPr lvl="0"/>
            <a:endParaRPr lang="en-US" dirty="0"/>
          </a:p>
        </p:txBody>
      </p:sp>
      <p:sp>
        <p:nvSpPr>
          <p:cNvPr id="42" name="STATIC &quot;Top local...Carolina&quot;">
            <a:extLst>
              <a:ext uri="{FF2B5EF4-FFF2-40B4-BE49-F238E27FC236}">
                <a16:creationId xmlns:a16="http://schemas.microsoft.com/office/drawing/2014/main" id="{17870C90-5135-A4C5-1EBC-13AA75EDA06C}"/>
              </a:ext>
            </a:extLst>
          </p:cNvPr>
          <p:cNvSpPr txBox="1"/>
          <p:nvPr userDrawn="1"/>
        </p:nvSpPr>
        <p:spPr>
          <a:xfrm>
            <a:off x="446097" y="3564608"/>
            <a:ext cx="2977702" cy="584775"/>
          </a:xfrm>
          <a:prstGeom prst="rect">
            <a:avLst/>
          </a:prstGeom>
          <a:noFill/>
        </p:spPr>
        <p:txBody>
          <a:bodyPr wrap="square" rtlCol="0">
            <a:spAutoFit/>
          </a:bodyPr>
          <a:lstStyle/>
          <a:p>
            <a:r>
              <a:rPr lang="en-US" sz="1600" b="0" dirty="0">
                <a:latin typeface="Arial" panose="020B0604020202020204" pitchFamily="34" charset="0"/>
                <a:cs typeface="Arial" panose="020B0604020202020204" pitchFamily="34" charset="0"/>
              </a:rPr>
              <a:t>TOP LOCAL STRATEGIES ACROSS NORTH CAROLINA</a:t>
            </a:r>
          </a:p>
        </p:txBody>
      </p:sp>
    </p:spTree>
    <p:extLst>
      <p:ext uri="{BB962C8B-B14F-4D97-AF65-F5344CB8AC3E}">
        <p14:creationId xmlns:p14="http://schemas.microsoft.com/office/powerpoint/2010/main" val="324024647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825594360"/>
      </p:ext>
    </p:extLst>
  </p:cSld>
  <p:clrMap bg1="lt1" tx1="dk1" bg2="lt2" tx2="dk2" accent1="accent1" accent2="accent2" accent3="accent3" accent4="accent4" accent5="accent5" accent6="accent6" hlink="hlink" folHlink="folHlink"/>
  <p:sldLayoutIdLst>
    <p:sldLayoutId id="2147483662" r:id="rId1"/>
    <p:sldLayoutId id="2147483664" r:id="rId2"/>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
<Relationship Id="rId2" Type="http://schemas.openxmlformats.org/officeDocument/2006/relationships/notesSlide" Target="../notesSlides/notesSlide1.xml"/>
<Relationship Id="rId1" Type="http://schemas.openxmlformats.org/officeDocument/2006/relationships/slideLayout" Target="../slideLayouts/slideLayout1.xml"/>
<Relationship Id="rId3" Type="http://schemas.openxmlformats.org/officeDocument/2006/relationships/image" Target="../media/cd0d513b211b03625762d24b004a9a190c0c119f.png"/>
<Relationship Id="rId4" Type="http://schemas.openxmlformats.org/officeDocument/2006/relationships/image" Target="../media/1fc856258455ce6472eb3ecba6df838c92b1e312.png"/>
<Relationship Id="rId5" Type="http://schemas.openxmlformats.org/officeDocument/2006/relationships/image" Target="../media/ba538c8e6a10c78d57c98156460ee5199c37832e.png"/>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2.xml"/>
<Relationship Id="rId2" Type="http://schemas.openxmlformats.org/officeDocument/2006/relationships/image" Target="../media/8c1dc7e0c96005eae2607302318c1bea251bee19.png"/>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ont_header"/>
          <p:cNvSpPr>
            <a:spLocks noGrp="1"/>
          </p:cNvSpPr>
          <p:nvPr>
            <p:ph type="body" sz="quarter" idx="11"/>
          </p:nvPr>
        </p:nvSpPr>
        <p:spPr>
          <a:xfrm>
            <a:off x="4353967" y="1835787"/>
            <a:ext cx="2360856" cy="597868"/>
          </a:xfrm>
        </p:spPr>
        <p:txBody>
          <a:bodyPr/>
          <a:lstStyle/>
          <a:p>
            <a:pPr algn="r">
              <a:buNone/>
            </a:pPr>
            <a:r>
              <a:rPr cap="none" sz="1200" b="1" strike="noStrike">
                <a:solidFill>
                  <a:srgbClr val="346076">
                    <a:alpha val="100000"/>
                  </a:srgbClr>
                </a:solidFill>
              </a:rPr>
              <a:t>Graham County
</a:t>
            </a:r>
            <a:r>
              <a:rPr cap="none" sz="1200" b="0" strike="noStrike">
                <a:solidFill>
                  <a:srgbClr val="346076">
                    <a:alpha val="100000"/>
                  </a:srgbClr>
                </a:solidFill>
              </a:rPr>
              <a:t>Summer 2026 Edition</a:t>
            </a:r>
            <a:r>
              <a:rPr cap="none" sz="600" b="0" strike="noStrike">
                <a:solidFill>
                  <a:srgbClr val="000000">
                    <a:alpha val="100000"/>
                  </a:srgbClr>
                </a:solidFill>
              </a:rPr>
              <a:t>
printed 21 Aug 2026</a:t>
            </a:r>
          </a:p>
        </p:txBody>
      </p:sp>
      <p:pic>
        <p:nvPicPr>
          <p:cNvPr id="3" name="state_map" descr=""/>
          <p:cNvPicPr>
            <a:picLocks noGrp="1"/>
          </p:cNvPicPr>
          <p:nvPr>
            <p:ph type="clipArt" sz="quarter" idx="10"/>
          </p:nvPr>
        </p:nvPicPr>
        <p:blipFill>
          <a:blip r:embed="rId3"/>
          <a:stretch>
            <a:fillRect/>
          </a:stretch>
        </p:blipFill>
        <p:spPr>
          <a:xfrm>
            <a:off x="4480560" y="685624"/>
            <a:ext cx="2360856" cy="1018873"/>
          </a:xfrm>
          <a:prstGeom prst="rect">
            <a:avLst/>
          </a:prstGeom>
        </p:spPr>
      </p:pic>
      <p:sp>
        <p:nvSpPr>
          <p:cNvPr id="4" name="pymt_stmt"/>
          <p:cNvSpPr>
            <a:spLocks noGrp="1"/>
          </p:cNvSpPr>
          <p:nvPr>
            <p:ph type="body" sz="quarter" idx="15"/>
          </p:nvPr>
        </p:nvSpPr>
        <p:spPr>
          <a:xfrm>
            <a:off x="457200" y="2751295"/>
            <a:ext cx="6217921" cy="368226"/>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Graham County</a:t>
            </a:r>
            <a:r>
              <a:rPr cap="none" sz="1000" i="0" b="0" u="none" strike="noStrike">
                <a:solidFill>
                  <a:srgbClr val="000000">
                    <a:alpha val="100000"/>
                  </a:srgbClr>
                </a:solidFill>
                <a:latin typeface="Arial"/>
                <a:cs typeface="Arial"/>
                <a:ea typeface="Arial"/>
                <a:sym typeface="Arial"/>
              </a:rPr>
              <a:t> is set to receive approximately </a:t>
            </a:r>
            <a:r>
              <a:rPr cap="none" sz="1000" i="0" b="1" u="none" strike="noStrike">
                <a:solidFill>
                  <a:srgbClr val="000000">
                    <a:alpha val="100000"/>
                  </a:srgbClr>
                </a:solidFill>
                <a:latin typeface="Arial"/>
                <a:cs typeface="Arial"/>
                <a:ea typeface="Arial"/>
                <a:sym typeface="Arial"/>
              </a:rPr>
              <a:t>$2.29M</a:t>
            </a:r>
            <a:r>
              <a:rPr cap="none" sz="1000" i="0" b="0" u="none" strike="noStrike">
                <a:solidFill>
                  <a:srgbClr val="000000">
                    <a:alpha val="100000"/>
                  </a:srgbClr>
                </a:solidFill>
                <a:latin typeface="Arial"/>
                <a:cs typeface="Arial"/>
                <a:ea typeface="Arial"/>
                <a:sym typeface="Arial"/>
              </a:rPr>
              <a:t> in opioid settlement funds from 2022 through 2038.</a:t>
            </a:r>
            <a:r>
              <a:rPr cap="none" sz="1000" i="0" b="0" u="none" strike="noStrike">
                <a:solidFill>
                  <a:srgbClr val="000000">
                    <a:alpha val="100000"/>
                  </a:srgbClr>
                </a:solidFill>
                <a:latin typeface="Arial"/>
                <a:cs typeface="Arial"/>
                <a:ea typeface="Arial"/>
                <a:sym typeface="Arial"/>
              </a:rPr>
              <a:t> </a:t>
            </a:r>
            <a:r>
              <a:rPr cap="none" sz="1000" i="0" b="0" u="none" strike="noStrike">
                <a:solidFill>
                  <a:srgbClr val="000000">
                    <a:alpha val="100000"/>
                  </a:srgbClr>
                </a:solidFill>
                <a:latin typeface="Arial"/>
                <a:cs typeface="Arial"/>
                <a:ea typeface="Arial"/>
                <a:sym typeface="Arial"/>
              </a:rPr>
              <a:t>They have received </a:t>
            </a:r>
            <a:r>
              <a:rPr cap="none" sz="1000" i="0" b="1" u="none" strike="noStrike">
                <a:solidFill>
                  <a:srgbClr val="000000">
                    <a:alpha val="100000"/>
                  </a:srgbClr>
                </a:solidFill>
                <a:latin typeface="Arial"/>
                <a:cs typeface="Arial"/>
                <a:ea typeface="Arial"/>
                <a:sym typeface="Arial"/>
              </a:rPr>
              <a:t>$836K</a:t>
            </a:r>
            <a:r>
              <a:rPr cap="none" sz="1000" i="0" b="0" u="none" strike="noStrike">
                <a:solidFill>
                  <a:srgbClr val="000000">
                    <a:alpha val="100000"/>
                  </a:srgbClr>
                </a:solidFill>
                <a:latin typeface="Arial"/>
                <a:cs typeface="Arial"/>
                <a:ea typeface="Arial"/>
                <a:sym typeface="Arial"/>
              </a:rPr>
              <a:t> through June </a:t>
            </a:r>
            <a:r>
              <a:rPr cap="none" sz="1000" i="0" b="0" u="none" strike="noStrike">
                <a:solidFill>
                  <a:srgbClr val="000000">
                    <a:alpha val="100000"/>
                  </a:srgbClr>
                </a:solidFill>
                <a:latin typeface="Arial"/>
                <a:cs typeface="Arial"/>
                <a:ea typeface="Arial"/>
                <a:sym typeface="Arial"/>
              </a:rPr>
              <a:t>2026</a:t>
            </a:r>
            <a:r>
              <a:rPr cap="none" sz="1000" i="0" b="0" u="none" strike="noStrike">
                <a:solidFill>
                  <a:srgbClr val="000000">
                    <a:alpha val="100000"/>
                  </a:srgbClr>
                </a:solidFill>
                <a:latin typeface="Arial"/>
                <a:cs typeface="Arial"/>
                <a:ea typeface="Arial"/>
                <a:sym typeface="Arial"/>
              </a:rPr>
              <a:t> with </a:t>
            </a:r>
            <a:r>
              <a:rPr cap="none" sz="1000" i="0" b="1" u="none" strike="noStrike">
                <a:solidFill>
                  <a:srgbClr val="000000">
                    <a:alpha val="100000"/>
                  </a:srgbClr>
                </a:solidFill>
                <a:latin typeface="Arial"/>
                <a:cs typeface="Arial"/>
                <a:ea typeface="Arial"/>
                <a:sym typeface="Arial"/>
              </a:rPr>
              <a:t>$1.45M</a:t>
            </a:r>
            <a:r>
              <a:rPr cap="none" sz="1000" i="0" b="0" u="none" strike="noStrike">
                <a:solidFill>
                  <a:srgbClr val="000000">
                    <a:alpha val="100000"/>
                  </a:srgbClr>
                </a:solidFill>
                <a:latin typeface="Arial"/>
                <a:cs typeface="Arial"/>
                <a:ea typeface="Arial"/>
                <a:sym typeface="Arial"/>
              </a:rPr>
              <a:t> more anticipated.</a:t>
            </a:r>
          </a:p>
        </p:txBody>
      </p:sp>
      <p:pic>
        <p:nvPicPr>
          <p:cNvPr id="5" name="pymt_plot" descr=""/>
          <p:cNvPicPr>
            <a:picLocks noGrp="1"/>
          </p:cNvPicPr>
          <p:nvPr>
            <p:ph type="clipArt" sz="quarter" idx="16"/>
          </p:nvPr>
        </p:nvPicPr>
        <p:blipFill>
          <a:blip r:embed="rId4"/>
          <a:stretch>
            <a:fillRect/>
          </a:stretch>
        </p:blipFill>
        <p:spPr>
          <a:xfrm>
            <a:off x="548640" y="3209615"/>
            <a:ext cx="6126480" cy="1764728"/>
          </a:xfrm>
          <a:prstGeom prst="rect">
            <a:avLst/>
          </a:prstGeom>
        </p:spPr>
      </p:pic>
      <p:sp>
        <p:nvSpPr>
          <p:cNvPr id="6" name="pymt_fy_blurb"/>
          <p:cNvSpPr>
            <a:spLocks noGrp="1"/>
          </p:cNvSpPr>
          <p:nvPr>
            <p:ph type="body" sz="quarter" idx="20"/>
          </p:nvPr>
        </p:nvSpPr>
        <p:spPr>
          <a:xfrm>
            <a:off x="3028208" y="3189865"/>
            <a:ext cx="2793471" cy="694201"/>
          </a:xfrm>
        </p:spPr>
        <p:txBody>
          <a:bodyPr/>
          <a:lstStyle/>
          <a:p>
            <a:pPr algn="r">
              <a:buNone/>
            </a:pPr>
            <a:r>
              <a:rPr cap="none" sz="600" i="1" strike="noStrike">
                <a:solidFill>
                  <a:srgbClr val="796969">
                    <a:alpha val="100000"/>
                  </a:srgbClr>
                </a:solidFill>
              </a:rPr>
              <a:t>In North Carolina, the state fiscal year begins on July 1 and runs through June 30. E.g., FY 2025 runs from July 1, 2024 through June 30, 2025.
Local governments are not required to spend funds within the fiscal year they are received, and these funds do not expire.</a:t>
            </a:r>
          </a:p>
        </p:txBody>
      </p:sp>
      <p:sp>
        <p:nvSpPr>
          <p:cNvPr id="7" name="lsa_stmt"/>
          <p:cNvSpPr>
            <a:spLocks noGrp="1"/>
          </p:cNvSpPr>
          <p:nvPr>
            <p:ph type="body" sz="quarter" idx="17"/>
          </p:nvPr>
        </p:nvSpPr>
        <p:spPr>
          <a:xfrm>
            <a:off x="457199" y="5152571"/>
            <a:ext cx="6217921" cy="432167"/>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Graham County</a:t>
            </a:r>
            <a:r>
              <a:rPr cap="none" sz="1000" i="0" b="0" u="none" strike="noStrike">
                <a:solidFill>
                  <a:srgbClr val="000000">
                    <a:alpha val="100000"/>
                  </a:srgbClr>
                </a:solidFill>
                <a:latin typeface="Arial"/>
                <a:cs typeface="Arial"/>
                <a:ea typeface="Arial"/>
                <a:sym typeface="Arial"/>
              </a:rPr>
              <a:t> has approved and shared </a:t>
            </a:r>
            <a:r>
              <a:rPr cap="none" sz="1000" i="0" b="1" u="none" strike="noStrike">
                <a:solidFill>
                  <a:srgbClr val="000000">
                    <a:alpha val="100000"/>
                  </a:srgbClr>
                </a:solidFill>
                <a:latin typeface="Arial"/>
                <a:cs typeface="Arial"/>
                <a:ea typeface="Arial"/>
                <a:sym typeface="Arial"/>
              </a:rPr>
              <a:t>3</a:t>
            </a:r>
            <a:r>
              <a:rPr cap="none" sz="1000" i="0" b="0" u="none" strike="noStrike">
                <a:solidFill>
                  <a:srgbClr val="000000">
                    <a:alpha val="100000"/>
                  </a:srgbClr>
                </a:solidFill>
                <a:latin typeface="Arial"/>
                <a:cs typeface="Arial"/>
                <a:ea typeface="Arial"/>
                <a:sym typeface="Arial"/>
              </a:rPr>
              <a:t> spending plans authorizing </a:t>
            </a:r>
            <a:r>
              <a:rPr cap="none" sz="1000" i="0" b="1" u="none" strike="noStrike">
                <a:solidFill>
                  <a:srgbClr val="000000">
                    <a:alpha val="100000"/>
                  </a:srgbClr>
                </a:solidFill>
                <a:latin typeface="Arial"/>
                <a:cs typeface="Arial"/>
                <a:ea typeface="Arial"/>
                <a:sym typeface="Arial"/>
              </a:rPr>
              <a:t>3</a:t>
            </a:r>
            <a:r>
              <a:rPr cap="none" sz="1000" i="0" b="0" u="none" strike="noStrike">
                <a:solidFill>
                  <a:srgbClr val="000000">
                    <a:alpha val="100000"/>
                  </a:srgbClr>
                </a:solidFill>
                <a:latin typeface="Arial"/>
                <a:cs typeface="Arial"/>
                <a:ea typeface="Arial"/>
                <a:sym typeface="Arial"/>
              </a:rPr>
              <a:t> unique strategies </a:t>
            </a:r>
            <a:r>
              <a:rPr cap="none" sz="1000" i="0" b="0" u="none" strike="noStrike">
                <a:solidFill>
                  <a:srgbClr val="000000">
                    <a:alpha val="100000"/>
                  </a:srgbClr>
                </a:solidFill>
                <a:latin typeface="Arial"/>
                <a:cs typeface="Arial"/>
                <a:ea typeface="Arial"/>
                <a:sym typeface="Arial"/>
              </a:rPr>
              <a:t>as of June 15, 2026.</a:t>
            </a:r>
            <a:r>
              <a:rPr cap="none" sz="1000" i="0" b="0" u="none" strike="noStrike">
                <a:solidFill>
                  <a:srgbClr val="000000">
                    <a:alpha val="100000"/>
                  </a:srgbClr>
                </a:solidFill>
                <a:latin typeface="Arial"/>
                <a:cs typeface="Arial"/>
                <a:ea typeface="Arial"/>
                <a:sym typeface="Arial"/>
              </a:rPr>
              <a:t/>
            </a:r>
          </a:p>
        </p:txBody>
      </p:sp>
      <p:pic>
        <p:nvPicPr>
          <p:cNvPr id="8" name="lsa_block_plot" descr=""/>
          <p:cNvPicPr>
            <a:picLocks noGrp="1"/>
          </p:cNvPicPr>
          <p:nvPr>
            <p:ph type="clipArt" sz="quarter" idx="19"/>
          </p:nvPr>
        </p:nvPicPr>
        <p:blipFill>
          <a:blip r:embed="rId5"/>
          <a:stretch>
            <a:fillRect/>
          </a:stretch>
        </p:blipFill>
        <p:spPr>
          <a:xfrm>
            <a:off x="548640" y="5616893"/>
            <a:ext cx="6217920" cy="2229814"/>
          </a:xfrm>
          <a:prstGeom prst="rect">
            <a:avLst/>
          </a:prstGeom>
        </p:spPr>
      </p:pic>
      <p:sp>
        <p:nvSpPr>
          <p:cNvPr id="9" name="lsa_sum_blurb"/>
          <p:cNvSpPr>
            <a:spLocks noGrp="1"/>
          </p:cNvSpPr>
          <p:nvPr>
            <p:ph type="body" sz="quarter" idx="21"/>
          </p:nvPr>
        </p:nvSpPr>
        <p:spPr>
          <a:xfrm>
            <a:off x="461665" y="7009883"/>
            <a:ext cx="1046501" cy="1222277"/>
          </a:xfrm>
        </p:spPr>
        <p:txBody>
          <a:bodyPr/>
          <a:lstStyle/>
          <a:p>
            <a:pPr algn="l">
              <a:buNone/>
            </a:pPr>
            <a:r>
              <a:rPr cap="none" sz="600" i="1" strike="noStrike">
                <a:solidFill>
                  <a:srgbClr val="796969">
                    <a:alpha val="100000"/>
                  </a:srgbClr>
                </a:solidFill>
              </a:rPr>
              <a:t>Totals authorized by date (horizontal rows) have been provided in the first column. Totals author-ized by strategy (vertical columns) are not meaningful because of potential overlap, as authorizations can be extended, amended, or replaced, and unspent funds may be reauthorized later.</a:t>
            </a:r>
          </a:p>
        </p:txBody>
      </p:sp>
    </p:spTree>
    <p:extLst>
      <p:ext uri="{BB962C8B-B14F-4D97-AF65-F5344CB8AC3E}">
        <p14:creationId xmlns:p14="http://schemas.microsoft.com/office/powerpoint/2010/main" val="16850272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v_id_head"/>
          <p:cNvSpPr>
            <a:spLocks noGrp="1"/>
          </p:cNvSpPr>
          <p:nvPr>
            <p:ph type="body" sz="quarter" idx="10"/>
          </p:nvPr>
        </p:nvSpPr>
        <p:spPr>
          <a:xfrm>
            <a:off x="3691889" y="91440"/>
            <a:ext cx="2972435" cy="379412"/>
          </a:xfrm>
        </p:spPr>
        <p:txBody>
          <a:bodyPr/>
          <a:lstStyle/>
          <a:p>
            <a:pPr algn="r">
              <a:buNone/>
            </a:pPr>
            <a:r>
              <a:rPr cap="none" sz="1200" b="1" strike="noStrike">
                <a:solidFill>
                  <a:srgbClr val="FFFFFF">
                    <a:alpha val="100000"/>
                  </a:srgbClr>
                </a:solidFill>
              </a:rPr>
              <a:t>Graham County</a:t>
            </a:r>
            <a:r>
              <a:rPr cap="none" sz="1200" b="0" strike="noStrike">
                <a:solidFill>
                  <a:srgbClr val="FFFFFF">
                    <a:alpha val="100000"/>
                  </a:srgbClr>
                </a:solidFill>
              </a:rPr>
              <a:t>
Summer 2026 Edition</a:t>
            </a:r>
          </a:p>
        </p:txBody>
      </p:sp>
      <p:sp>
        <p:nvSpPr>
          <p:cNvPr id="3" name="this_fin_intro"/>
          <p:cNvSpPr>
            <a:spLocks noGrp="1"/>
          </p:cNvSpPr>
          <p:nvPr>
            <p:ph/>
          </p:nvPr>
        </p:nvSpPr>
        <p:spPr>
          <a:xfrm>
            <a:off x="469607" y="933771"/>
            <a:ext cx="6301617" cy="254586"/>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Graham County</a:t>
            </a:r>
            <a:r>
              <a:rPr cap="none" sz="1000" i="0" b="0" u="none" strike="noStrike">
                <a:solidFill>
                  <a:srgbClr val="000000">
                    <a:alpha val="100000"/>
                  </a:srgbClr>
                </a:solidFill>
                <a:latin typeface="Arial"/>
                <a:cs typeface="Arial"/>
                <a:ea typeface="Arial"/>
                <a:sym typeface="Arial"/>
              </a:rPr>
              <a:t> has spent </a:t>
            </a:r>
            <a:r>
              <a:rPr cap="none" sz="1000" i="0" b="1" u="none" strike="noStrike">
                <a:solidFill>
                  <a:srgbClr val="000000">
                    <a:alpha val="100000"/>
                  </a:srgbClr>
                </a:solidFill>
                <a:latin typeface="Arial"/>
                <a:cs typeface="Arial"/>
                <a:ea typeface="Arial"/>
                <a:sym typeface="Arial"/>
              </a:rPr>
              <a:t>$190K</a:t>
            </a:r>
            <a:r>
              <a:rPr cap="none" sz="1000" i="0" b="0" u="none" strike="noStrike">
                <a:solidFill>
                  <a:srgbClr val="000000">
                    <a:alpha val="100000"/>
                  </a:srgbClr>
                </a:solidFill>
                <a:latin typeface="Arial"/>
                <a:cs typeface="Arial"/>
                <a:ea typeface="Arial"/>
                <a:sym typeface="Arial"/>
              </a:rPr>
              <a:t> on </a:t>
            </a:r>
            <a:r>
              <a:rPr cap="none" sz="1000" i="0" b="1" u="none" strike="noStrike">
                <a:solidFill>
                  <a:srgbClr val="000000">
                    <a:alpha val="100000"/>
                  </a:srgbClr>
                </a:solidFill>
                <a:latin typeface="Arial"/>
                <a:cs typeface="Arial"/>
                <a:ea typeface="Arial"/>
                <a:sym typeface="Arial"/>
              </a:rPr>
              <a:t>3</a:t>
            </a:r>
            <a:r>
              <a:rPr cap="none" sz="1000" i="0" b="0" u="none" strike="noStrike">
                <a:solidFill>
                  <a:srgbClr val="000000">
                    <a:alpha val="100000"/>
                  </a:srgbClr>
                </a:solidFill>
                <a:latin typeface="Arial"/>
                <a:cs typeface="Arial"/>
                <a:ea typeface="Arial"/>
                <a:sym typeface="Arial"/>
              </a:rPr>
              <a:t> unique </a:t>
            </a:r>
            <a:r>
              <a:rPr cap="none" sz="1000" i="0" b="1" u="none" strike="noStrike">
                <a:solidFill>
                  <a:srgbClr val="346076">
                    <a:alpha val="100000"/>
                  </a:srgbClr>
                </a:solidFill>
                <a:latin typeface="Arial"/>
                <a:cs typeface="Arial"/>
                <a:ea typeface="Arial"/>
                <a:sym typeface="Arial"/>
              </a:rPr>
              <a:t>Exhibit A strategies</a:t>
            </a:r>
            <a:r>
              <a:rPr cap="none" sz="1000" i="0" b="0" u="none" strike="noStrike">
                <a:solidFill>
                  <a:srgbClr val="000000">
                    <a:alpha val="100000"/>
                  </a:srgbClr>
                </a:solidFill>
                <a:latin typeface="Arial"/>
                <a:cs typeface="Arial"/>
                <a:ea typeface="Arial"/>
                <a:sym typeface="Arial"/>
              </a:rPr>
              <a:t> as of June 2025.</a:t>
            </a:r>
          </a:p>
        </p:txBody>
      </p:sp>
      <p:sp>
        <p:nvSpPr>
          <p:cNvPr id="4" name="local_top_intro"/>
          <p:cNvSpPr>
            <a:spLocks noGrp="1"/>
          </p:cNvSpPr>
          <p:nvPr>
            <p:ph type="body" sz="quarter" idx="15" hasCustomPrompt="1"/>
          </p:nvPr>
        </p:nvSpPr>
        <p:spPr>
          <a:xfrm>
            <a:off x="457200" y="1781208"/>
            <a:ext cx="2956675" cy="366713"/>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Graham County</a:t>
            </a:r>
            <a:r>
              <a:rPr cap="none" sz="1000" i="0" b="0" u="none" strike="noStrike">
                <a:solidFill>
                  <a:srgbClr val="000000">
                    <a:alpha val="100000"/>
                  </a:srgbClr>
                </a:solidFill>
                <a:latin typeface="Arial"/>
                <a:cs typeface="Arial"/>
                <a:ea typeface="Arial"/>
                <a:sym typeface="Arial"/>
              </a:rPr>
              <a:t>'s most-funded strategies are:</a:t>
            </a:r>
          </a:p>
        </p:txBody>
      </p:sp>
      <p:sp>
        <p:nvSpPr>
          <p:cNvPr id="5" name="top_this_1"/>
          <p:cNvSpPr>
            <a:spLocks noGrp="1"/>
          </p:cNvSpPr>
          <p:nvPr>
            <p:ph/>
          </p:nvPr>
        </p:nvSpPr>
        <p:spPr>
          <a:xfrm>
            <a:off x="469607" y="2295033"/>
            <a:ext cx="2948991"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Post-Overdose Response Team</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$84.9K</a:t>
            </a:r>
            <a:r>
              <a:rPr cap="none" sz="1000" i="0" b="0" u="none" strike="noStrike">
                <a:solidFill>
                  <a:srgbClr val="000000">
                    <a:alpha val="100000"/>
                  </a:srgbClr>
                </a:solidFill>
                <a:latin typeface="Arial"/>
                <a:cs typeface="Arial"/>
                <a:ea typeface="Arial"/>
                <a:sym typeface="Arial"/>
              </a:rPr>
              <a:t>.</a:t>
            </a:r>
          </a:p>
        </p:txBody>
      </p:sp>
      <p:sp>
        <p:nvSpPr>
          <p:cNvPr id="6" name="top_this_2"/>
          <p:cNvSpPr>
            <a:spLocks noGrp="1"/>
          </p:cNvSpPr>
          <p:nvPr>
            <p:ph/>
          </p:nvPr>
        </p:nvSpPr>
        <p:spPr>
          <a:xfrm>
            <a:off x="467146" y="2678681"/>
            <a:ext cx="2959393"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Recovery Support Services</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$54K</a:t>
            </a:r>
            <a:r>
              <a:rPr cap="none" sz="1000" i="0" b="0" u="none" strike="noStrike">
                <a:solidFill>
                  <a:srgbClr val="000000">
                    <a:alpha val="100000"/>
                  </a:srgbClr>
                </a:solidFill>
                <a:latin typeface="Arial"/>
                <a:cs typeface="Arial"/>
                <a:ea typeface="Arial"/>
                <a:sym typeface="Arial"/>
              </a:rPr>
              <a:t>.</a:t>
            </a:r>
          </a:p>
        </p:txBody>
      </p:sp>
      <p:sp>
        <p:nvSpPr>
          <p:cNvPr id="7" name="top_this_3"/>
          <p:cNvSpPr>
            <a:spLocks noGrp="1"/>
          </p:cNvSpPr>
          <p:nvPr>
            <p:ph/>
          </p:nvPr>
        </p:nvSpPr>
        <p:spPr>
          <a:xfrm>
            <a:off x="453304" y="3066010"/>
            <a:ext cx="2977702"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Early Intervention</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$51K</a:t>
            </a:r>
            <a:r>
              <a:rPr cap="none" sz="1000" i="0" b="0" u="none" strike="noStrike">
                <a:solidFill>
                  <a:srgbClr val="000000">
                    <a:alpha val="100000"/>
                  </a:srgbClr>
                </a:solidFill>
                <a:latin typeface="Arial"/>
                <a:cs typeface="Arial"/>
                <a:ea typeface="Arial"/>
                <a:sym typeface="Arial"/>
              </a:rPr>
              <a:t>.</a:t>
            </a:r>
          </a:p>
        </p:txBody>
      </p:sp>
      <p:sp>
        <p:nvSpPr>
          <p:cNvPr id="8" name="state_fin_intro"/>
          <p:cNvSpPr>
            <a:spLocks noGrp="1"/>
          </p:cNvSpPr>
          <p:nvPr>
            <p:ph/>
          </p:nvPr>
        </p:nvSpPr>
        <p:spPr>
          <a:xfrm>
            <a:off x="455537" y="4165462"/>
            <a:ext cx="2980163"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Local governments in </a:t>
            </a:r>
            <a:r>
              <a:rPr cap="none" sz="1000" i="0" b="1" u="none" strike="noStrike">
                <a:solidFill>
                  <a:srgbClr val="000000">
                    <a:alpha val="100000"/>
                  </a:srgbClr>
                </a:solidFill>
                <a:latin typeface="Arial"/>
                <a:cs typeface="Arial"/>
                <a:ea typeface="Arial"/>
                <a:sym typeface="Arial"/>
              </a:rPr>
              <a:t>North Carolina</a:t>
            </a:r>
            <a:r>
              <a:rPr cap="none" sz="1000" i="0" b="0" u="none" strike="noStrike">
                <a:solidFill>
                  <a:srgbClr val="000000">
                    <a:alpha val="100000"/>
                  </a:srgbClr>
                </a:solidFill>
                <a:latin typeface="Arial"/>
                <a:cs typeface="Arial"/>
                <a:ea typeface="Arial"/>
                <a:sym typeface="Arial"/>
              </a:rPr>
              <a:t> have collectively spent </a:t>
            </a:r>
            <a:r>
              <a:rPr cap="none" sz="1000" i="0" b="1" u="none" strike="noStrike">
                <a:solidFill>
                  <a:srgbClr val="000000">
                    <a:alpha val="100000"/>
                  </a:srgbClr>
                </a:solidFill>
                <a:latin typeface="Arial"/>
                <a:cs typeface="Arial"/>
                <a:ea typeface="Arial"/>
                <a:sym typeface="Arial"/>
              </a:rPr>
              <a:t>$70.7M</a:t>
            </a:r>
            <a:r>
              <a:rPr cap="none" sz="1000" i="0" b="0" u="none" strike="noStrike">
                <a:solidFill>
                  <a:srgbClr val="000000">
                    <a:alpha val="100000"/>
                  </a:srgbClr>
                </a:solidFill>
                <a:latin typeface="Arial"/>
                <a:cs typeface="Arial"/>
                <a:ea typeface="Arial"/>
                <a:sym typeface="Arial"/>
              </a:rPr>
              <a:t>; the three </a:t>
            </a:r>
            <a:r>
              <a:rPr cap="none" sz="1000" i="0" b="0" u="none" strike="noStrike">
                <a:solidFill>
                  <a:srgbClr val="000000">
                    <a:alpha val="100000"/>
                  </a:srgbClr>
                </a:solidFill>
                <a:latin typeface="Arial"/>
                <a:cs typeface="Arial"/>
                <a:ea typeface="Arial"/>
                <a:sym typeface="Arial"/>
              </a:rPr>
              <a:t>most locally-funded strategies across North Carolina are: </a:t>
            </a:r>
          </a:p>
        </p:txBody>
      </p:sp>
      <p:sp>
        <p:nvSpPr>
          <p:cNvPr id="9" name="top_state_1"/>
          <p:cNvSpPr>
            <a:spLocks noGrp="1"/>
          </p:cNvSpPr>
          <p:nvPr>
            <p:ph/>
          </p:nvPr>
        </p:nvSpPr>
        <p:spPr>
          <a:xfrm>
            <a:off x="448619" y="4698528"/>
            <a:ext cx="2987081"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Recovery Support Services</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56</a:t>
            </a:r>
            <a:r>
              <a:rPr cap="none" sz="1000" i="0" b="0" u="none" strike="noStrike">
                <a:solidFill>
                  <a:srgbClr val="000000">
                    <a:alpha val="100000"/>
                  </a:srgbClr>
                </a:solidFill>
                <a:latin typeface="Arial"/>
                <a:cs typeface="Arial"/>
                <a:ea typeface="Arial"/>
                <a:sym typeface="Arial"/>
              </a:rPr>
              <a:t> governments have spent a total of </a:t>
            </a:r>
            <a:r>
              <a:rPr cap="none" sz="1000" i="0" b="1" u="none" strike="noStrike">
                <a:solidFill>
                  <a:srgbClr val="000000">
                    <a:alpha val="100000"/>
                  </a:srgbClr>
                </a:solidFill>
                <a:latin typeface="Arial"/>
                <a:cs typeface="Arial"/>
                <a:ea typeface="Arial"/>
                <a:sym typeface="Arial"/>
              </a:rPr>
              <a:t>$19.6M</a:t>
            </a:r>
            <a:r>
              <a:rPr cap="none" sz="1000" i="0" b="0" u="none" strike="noStrike">
                <a:solidFill>
                  <a:srgbClr val="000000">
                    <a:alpha val="100000"/>
                  </a:srgbClr>
                </a:solidFill>
                <a:latin typeface="Arial"/>
                <a:cs typeface="Arial"/>
                <a:ea typeface="Arial"/>
                <a:sym typeface="Arial"/>
              </a:rPr>
              <a:t>.</a:t>
            </a:r>
          </a:p>
        </p:txBody>
      </p:sp>
      <p:sp>
        <p:nvSpPr>
          <p:cNvPr id="10" name="top_state_2"/>
          <p:cNvSpPr>
            <a:spLocks noGrp="1"/>
          </p:cNvSpPr>
          <p:nvPr>
            <p:ph/>
          </p:nvPr>
        </p:nvSpPr>
        <p:spPr>
          <a:xfrm>
            <a:off x="455537" y="5146756"/>
            <a:ext cx="2987080"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Evidence-Based Addiction Treatment</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39</a:t>
            </a:r>
            <a:r>
              <a:rPr cap="none" sz="1000" i="0" b="0" u="none" strike="noStrike">
                <a:solidFill>
                  <a:srgbClr val="000000">
                    <a:alpha val="100000"/>
                  </a:srgbClr>
                </a:solidFill>
                <a:latin typeface="Arial"/>
                <a:cs typeface="Arial"/>
                <a:ea typeface="Arial"/>
                <a:sym typeface="Arial"/>
              </a:rPr>
              <a:t> governments have spent a total of </a:t>
            </a:r>
            <a:r>
              <a:rPr cap="none" sz="1000" i="0" b="1" u="none" strike="noStrike">
                <a:solidFill>
                  <a:srgbClr val="000000">
                    <a:alpha val="100000"/>
                  </a:srgbClr>
                </a:solidFill>
                <a:latin typeface="Arial"/>
                <a:cs typeface="Arial"/>
                <a:ea typeface="Arial"/>
                <a:sym typeface="Arial"/>
              </a:rPr>
              <a:t>$8.64M</a:t>
            </a:r>
            <a:r>
              <a:rPr cap="none" sz="1000" i="0" b="0" u="none" strike="noStrike">
                <a:solidFill>
                  <a:srgbClr val="000000">
                    <a:alpha val="100000"/>
                  </a:srgbClr>
                </a:solidFill>
                <a:latin typeface="Arial"/>
                <a:cs typeface="Arial"/>
                <a:ea typeface="Arial"/>
                <a:sym typeface="Arial"/>
              </a:rPr>
              <a:t>.</a:t>
            </a:r>
          </a:p>
        </p:txBody>
      </p:sp>
      <p:sp>
        <p:nvSpPr>
          <p:cNvPr id="11" name="top_state_3"/>
          <p:cNvSpPr>
            <a:spLocks noGrp="1"/>
          </p:cNvSpPr>
          <p:nvPr>
            <p:ph/>
          </p:nvPr>
        </p:nvSpPr>
        <p:spPr>
          <a:xfrm>
            <a:off x="448619" y="5594984"/>
            <a:ext cx="2993998"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Post-Overdose Response Team</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36</a:t>
            </a:r>
            <a:r>
              <a:rPr cap="none" sz="1000" i="0" b="0" u="none" strike="noStrike">
                <a:solidFill>
                  <a:srgbClr val="000000">
                    <a:alpha val="100000"/>
                  </a:srgbClr>
                </a:solidFill>
                <a:latin typeface="Arial"/>
                <a:cs typeface="Arial"/>
                <a:ea typeface="Arial"/>
                <a:sym typeface="Arial"/>
              </a:rPr>
              <a:t> governments have spent a total of </a:t>
            </a:r>
            <a:r>
              <a:rPr cap="none" sz="1000" i="0" b="1" u="none" strike="noStrike">
                <a:solidFill>
                  <a:srgbClr val="000000">
                    <a:alpha val="100000"/>
                  </a:srgbClr>
                </a:solidFill>
                <a:latin typeface="Arial"/>
                <a:cs typeface="Arial"/>
                <a:ea typeface="Arial"/>
                <a:sym typeface="Arial"/>
              </a:rPr>
              <a:t>$8.08M</a:t>
            </a:r>
            <a:r>
              <a:rPr cap="none" sz="1000" i="0" b="0" u="none" strike="noStrike">
                <a:solidFill>
                  <a:srgbClr val="000000">
                    <a:alpha val="100000"/>
                  </a:srgbClr>
                </a:solidFill>
                <a:latin typeface="Arial"/>
                <a:cs typeface="Arial"/>
                <a:ea typeface="Arial"/>
                <a:sym typeface="Arial"/>
              </a:rPr>
              <a:t>.</a:t>
            </a:r>
          </a:p>
        </p:txBody>
      </p:sp>
      <p:pic>
        <p:nvPicPr>
          <p:cNvPr id="12" name="fin_plot" descr=""/>
          <p:cNvPicPr>
            <a:picLocks noGrp="1"/>
          </p:cNvPicPr>
          <p:nvPr>
            <p:ph type="clipArt" sz="quarter" idx="11"/>
          </p:nvPr>
        </p:nvPicPr>
        <p:blipFill>
          <a:blip r:embed="rId2"/>
          <a:stretch>
            <a:fillRect/>
          </a:stretch>
        </p:blipFill>
        <p:spPr>
          <a:xfrm>
            <a:off x="3749040" y="1362456"/>
            <a:ext cx="3026649" cy="5372587"/>
          </a:xfrm>
          <a:prstGeom prst="rect">
            <a:avLst/>
          </a:prstGeom>
        </p:spPr>
      </p:pic>
      <p:sp>
        <p:nvSpPr>
          <p:cNvPr id="13" name="hs_title"/>
          <p:cNvSpPr>
            <a:spLocks noGrp="1"/>
          </p:cNvSpPr>
          <p:nvPr>
            <p:ph type="body" sz="quarter" idx="13"/>
          </p:nvPr>
        </p:nvSpPr>
        <p:spPr>
          <a:xfrm>
            <a:off x="3637675" y="6834758"/>
            <a:ext cx="3026649" cy="354012"/>
          </a:xfrm>
        </p:spPr>
        <p:txBody>
          <a:bodyPr/>
          <a:lstStyle/>
          <a:p>
            <a:pPr algn="ctr">
              <a:buNone/>
            </a:pPr>
            <a:r>
              <a:t>Spending through June 2025</a:t>
            </a:r>
          </a:p>
        </p:txBody>
      </p:sp>
      <p:sp>
        <p:nvSpPr>
          <p:cNvPr id="14" name="render_time"/>
          <p:cNvSpPr>
            <a:spLocks noGrp="1"/>
          </p:cNvSpPr>
          <p:nvPr>
            <p:ph type="body" sz="quarter" idx="14" hasCustomPrompt="1"/>
          </p:nvPr>
        </p:nvSpPr>
        <p:spPr>
          <a:xfrm>
            <a:off x="5086849" y="9015984"/>
            <a:ext cx="1749287" cy="138747"/>
          </a:xfrm>
        </p:spPr>
        <p:txBody>
          <a:bodyPr/>
          <a:lstStyle/>
          <a:p>
            <a:pPr algn="r">
              <a:buNone/>
            </a:pPr>
            <a:r>
              <a:rPr cap="none" sz="600" i="1" b="0" u="none" strike="noStrike">
                <a:solidFill>
                  <a:srgbClr val="B0B0A5">
                    <a:alpha val="100000"/>
                  </a:srgbClr>
                </a:solidFill>
                <a:latin typeface="Arial"/>
                <a:cs typeface="Arial"/>
                <a:ea typeface="Arial"/>
                <a:sym typeface="Arial"/>
              </a:rPr>
              <a:t>2026-08-21 10:40</a:t>
            </a:r>
          </a:p>
        </p:txBody>
      </p:sp>
    </p:spTree>
    <p:extLst>
      <p:ext uri="{BB962C8B-B14F-4D97-AF65-F5344CB8AC3E}">
        <p14:creationId xmlns:p14="http://schemas.microsoft.com/office/powerpoint/2010/main" val="416206945"/>
      </p:ext>
    </p:extLst>
  </p:cSld>
  <p:clrMapOvr>
    <a:masterClrMapping/>
  </p:clrMapOvr>
</p:sld>
</file>

<file path=ppt/theme/theme1.xml><?xml version="1.0" encoding="utf-8"?>
<a:theme xmlns:a="http://schemas.openxmlformats.org/drawingml/2006/main" name="1pg Obvers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Custom 1">
      <a:majorFont>
        <a:latin typeface="LiterationSans  Nerd Font"/>
        <a:ea typeface=""/>
        <a:cs typeface=""/>
      </a:majorFont>
      <a:minorFont>
        <a:latin typeface="LiterationSans Nerd Font"/>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1425</TotalTime>
  <Words>1</Words>
  <Application>Microsoft Office PowerPoint</Application>
  <PresentationFormat>Letter Paper (8.5x11 in)</PresentationFormat>
  <Paragraphs>1</Paragraphs>
  <Slides>2</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vt:i4>
      </vt:variant>
    </vt:vector>
  </HeadingPairs>
  <TitlesOfParts>
    <vt:vector size="5" baseType="lpstr">
      <vt:lpstr>Aptos</vt:lpstr>
      <vt:lpstr>Arial</vt:lpstr>
      <vt:lpstr>1pg Obverse</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mitype="http://purl.org/dc/dcmitype/" xmlns:dcterms="http://purl.org/dc/terms/" xmlns:xsi="http://www.w3.org/2001/XMLSchema-instance">
  <dc:title/>
  <dc:creator>Hill, Daniel Sealth</dc:creator>
  <cp:lastModifiedBy>dan</cp:lastModifiedBy>
  <cp:revision>320</cp:revision>
  <dcterms:created xsi:type="dcterms:W3CDTF">2026-04-10T13:49:29Z</dcterms:created>
  <dcterms:modified xsi:type="dcterms:W3CDTF">2026-08-21T10:42:36Z</dcterms:modified>
</cp:coreProperties>
</file>